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63"/>
  </p:notesMasterIdLst>
  <p:sldIdLst>
    <p:sldId id="257" r:id="rId3"/>
    <p:sldId id="258" r:id="rId4"/>
    <p:sldId id="290" r:id="rId5"/>
    <p:sldId id="322" r:id="rId6"/>
    <p:sldId id="295" r:id="rId7"/>
    <p:sldId id="292" r:id="rId8"/>
    <p:sldId id="294" r:id="rId9"/>
    <p:sldId id="296" r:id="rId10"/>
    <p:sldId id="297" r:id="rId11"/>
    <p:sldId id="299" r:id="rId12"/>
    <p:sldId id="323" r:id="rId13"/>
    <p:sldId id="300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29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5" r:id="rId36"/>
    <p:sldId id="346" r:id="rId37"/>
    <p:sldId id="347" r:id="rId38"/>
    <p:sldId id="348" r:id="rId39"/>
    <p:sldId id="344" r:id="rId40"/>
    <p:sldId id="350" r:id="rId41"/>
    <p:sldId id="351" r:id="rId42"/>
    <p:sldId id="349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3" r:id="rId54"/>
    <p:sldId id="364" r:id="rId55"/>
    <p:sldId id="365" r:id="rId56"/>
    <p:sldId id="362" r:id="rId57"/>
    <p:sldId id="366" r:id="rId58"/>
    <p:sldId id="367" r:id="rId59"/>
    <p:sldId id="368" r:id="rId60"/>
    <p:sldId id="369" r:id="rId61"/>
    <p:sldId id="283" r:id="rId6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A5CC01"/>
    <a:srgbClr val="568424"/>
    <a:srgbClr val="70AC2E"/>
    <a:srgbClr val="00F66F"/>
    <a:srgbClr val="1B325E"/>
    <a:srgbClr val="FE9900"/>
    <a:srgbClr val="067E83"/>
    <a:srgbClr val="57CAED"/>
    <a:srgbClr val="C87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>
      <p:cViewPr varScale="1">
        <p:scale>
          <a:sx n="67" d="100"/>
          <a:sy n="67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F8E21-FC84-409E-8AF0-F8E0A80EA82C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40D329C7-A37A-4D35-9598-15E5AABAAC79}">
      <dgm:prSet phldrT="[نص]" custT="1"/>
      <dgm:spPr>
        <a:solidFill>
          <a:srgbClr val="0070C0"/>
        </a:solidFill>
      </dgm:spPr>
      <dgm:t>
        <a:bodyPr/>
        <a:lstStyle/>
        <a:p>
          <a:pPr rtl="1">
            <a:lnSpc>
              <a:spcPct val="100000"/>
            </a:lnSpc>
          </a:pPr>
          <a:r>
            <a:rPr lang="ar-SA" sz="3200" b="1" dirty="0" smtClean="0">
              <a:latin typeface="Simplified Arabic" panose="02020603050405020304" pitchFamily="18" charset="-78"/>
              <a:cs typeface="Simplified Arabic" panose="02020603050405020304" pitchFamily="18" charset="-78"/>
            </a:rPr>
            <a:t>الأولى ميكانيكية</a:t>
          </a:r>
          <a:endParaRPr lang="ar-SA" sz="3200" b="1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22B64D9F-A224-4C66-A71E-AA0C99E67002}" type="parTrans" cxnId="{A15128DB-5DEA-4AFB-A57A-94E3422C49AD}">
      <dgm:prSet/>
      <dgm:spPr/>
      <dgm:t>
        <a:bodyPr/>
        <a:lstStyle/>
        <a:p>
          <a:pPr rtl="1">
            <a:lnSpc>
              <a:spcPct val="100000"/>
            </a:lnSpc>
          </a:pPr>
          <a:endParaRPr lang="ar-SA" sz="2400" b="1"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0853E8B4-6CE5-4FF3-95C3-E9825BFB58D4}" type="sibTrans" cxnId="{A15128DB-5DEA-4AFB-A57A-94E3422C49AD}">
      <dgm:prSet/>
      <dgm:spPr/>
      <dgm:t>
        <a:bodyPr/>
        <a:lstStyle/>
        <a:p>
          <a:pPr rtl="1">
            <a:lnSpc>
              <a:spcPct val="100000"/>
            </a:lnSpc>
          </a:pPr>
          <a:endParaRPr lang="ar-SA" sz="2400" b="1"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F2E81234-A856-4E90-8F70-D82FF89A348D}">
      <dgm:prSet phldrT="[نص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1">
            <a:lnSpc>
              <a:spcPct val="100000"/>
            </a:lnSpc>
          </a:pPr>
          <a:r>
            <a:rPr lang="ar-SA" sz="2800" b="1" dirty="0" smtClean="0">
              <a:latin typeface="Simplified Arabic" panose="02020603050405020304" pitchFamily="18" charset="-78"/>
              <a:cs typeface="Simplified Arabic" panose="02020603050405020304" pitchFamily="18" charset="-78"/>
            </a:rPr>
            <a:t>يقصد بها رؤية القارئ للمقاطع فالكلمات ثم الجمل عن طريق الجهاز البصري والنطق بها بواسطة جهاز النطق</a:t>
          </a:r>
          <a:endParaRPr lang="ar-SA" sz="2800" b="1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C34C3DEA-A57D-439C-8571-80B27E00EAFB}" type="parTrans" cxnId="{1D71B3E3-0D7B-4CC1-BC47-22B01C381CF0}">
      <dgm:prSet/>
      <dgm:spPr/>
      <dgm:t>
        <a:bodyPr/>
        <a:lstStyle/>
        <a:p>
          <a:pPr rtl="1">
            <a:lnSpc>
              <a:spcPct val="100000"/>
            </a:lnSpc>
          </a:pPr>
          <a:endParaRPr lang="ar-SA" sz="2400" b="1"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F8E82C5B-4B74-4078-AF3A-0B78285E2E26}" type="sibTrans" cxnId="{1D71B3E3-0D7B-4CC1-BC47-22B01C381CF0}">
      <dgm:prSet/>
      <dgm:spPr/>
      <dgm:t>
        <a:bodyPr/>
        <a:lstStyle/>
        <a:p>
          <a:pPr rtl="1">
            <a:lnSpc>
              <a:spcPct val="100000"/>
            </a:lnSpc>
          </a:pPr>
          <a:endParaRPr lang="ar-SA" sz="2400" b="1"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76BC95D0-D20F-46C5-B9FD-C0CBC80355F8}">
      <dgm:prSet phldrT="[نص]" custT="1"/>
      <dgm:spPr/>
      <dgm:t>
        <a:bodyPr/>
        <a:lstStyle/>
        <a:p>
          <a:pPr rtl="1">
            <a:lnSpc>
              <a:spcPct val="100000"/>
            </a:lnSpc>
          </a:pPr>
          <a:r>
            <a:rPr lang="ar-SA" sz="3200" b="1" dirty="0" smtClean="0">
              <a:latin typeface="Simplified Arabic" panose="02020603050405020304" pitchFamily="18" charset="-78"/>
              <a:cs typeface="Simplified Arabic" panose="02020603050405020304" pitchFamily="18" charset="-78"/>
            </a:rPr>
            <a:t>الثانية عقلية</a:t>
          </a:r>
          <a:endParaRPr lang="ar-SA" sz="3200" b="1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FCB41B23-4DBD-4E0D-B867-58D4DCE50753}" type="parTrans" cxnId="{D2D77C6A-46C5-42C6-829C-EA38BA1BA989}">
      <dgm:prSet/>
      <dgm:spPr/>
      <dgm:t>
        <a:bodyPr/>
        <a:lstStyle/>
        <a:p>
          <a:pPr rtl="1">
            <a:lnSpc>
              <a:spcPct val="100000"/>
            </a:lnSpc>
          </a:pPr>
          <a:endParaRPr lang="ar-SA" sz="2400" b="1"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C30A59EF-BF11-4C59-8997-FA73B05538BF}" type="sibTrans" cxnId="{D2D77C6A-46C5-42C6-829C-EA38BA1BA989}">
      <dgm:prSet/>
      <dgm:spPr/>
      <dgm:t>
        <a:bodyPr/>
        <a:lstStyle/>
        <a:p>
          <a:pPr rtl="1">
            <a:lnSpc>
              <a:spcPct val="100000"/>
            </a:lnSpc>
          </a:pPr>
          <a:endParaRPr lang="ar-SA" sz="2400" b="1"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14AAB429-0A03-4C08-BC97-99A5E801ACD5}">
      <dgm:prSet phldrT="[نص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92D050"/>
          </a:solidFill>
        </a:ln>
      </dgm:spPr>
      <dgm:t>
        <a:bodyPr/>
        <a:lstStyle/>
        <a:p>
          <a:pPr rtl="1">
            <a:lnSpc>
              <a:spcPct val="100000"/>
            </a:lnSpc>
          </a:pPr>
          <a:r>
            <a:rPr lang="ar-SA" sz="2800" b="1" dirty="0" smtClean="0">
              <a:latin typeface="Simplified Arabic" panose="02020603050405020304" pitchFamily="18" charset="-78"/>
              <a:cs typeface="Simplified Arabic" panose="02020603050405020304" pitchFamily="18" charset="-78"/>
            </a:rPr>
            <a:t>يتم من خلالها بناء المعنى، حيث تشمل هذه العملية الفهم الصريح المباشر، والفهم الضمني، و الاستنتاج والتذوق والاستمتاع والتحليل ونقد المادة المقروءة وإبداء الرأي فيها.</a:t>
          </a:r>
          <a:endParaRPr lang="ar-SA" sz="2800" b="1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2B0EEF35-6C42-409E-A640-0146595C88AE}" type="parTrans" cxnId="{DD30D1E0-DDAC-4352-8548-F1908E776382}">
      <dgm:prSet/>
      <dgm:spPr/>
      <dgm:t>
        <a:bodyPr/>
        <a:lstStyle/>
        <a:p>
          <a:pPr rtl="1">
            <a:lnSpc>
              <a:spcPct val="100000"/>
            </a:lnSpc>
          </a:pPr>
          <a:endParaRPr lang="ar-SA" sz="2400" b="1"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F93217DB-695C-4177-ADFF-9B127EB9AE35}" type="sibTrans" cxnId="{DD30D1E0-DDAC-4352-8548-F1908E776382}">
      <dgm:prSet/>
      <dgm:spPr/>
      <dgm:t>
        <a:bodyPr/>
        <a:lstStyle/>
        <a:p>
          <a:pPr rtl="1">
            <a:lnSpc>
              <a:spcPct val="100000"/>
            </a:lnSpc>
          </a:pPr>
          <a:endParaRPr lang="ar-SA" sz="2400" b="1"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2C8C91F6-6034-4807-9526-32BDB1FAC543}" type="pres">
      <dgm:prSet presAssocID="{A4BF8E21-FC84-409E-8AF0-F8E0A80EA82C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DEF0548F-D894-46E2-976F-6B332552796A}" type="pres">
      <dgm:prSet presAssocID="{40D329C7-A37A-4D35-9598-15E5AABAAC79}" presName="composite" presStyleCnt="0"/>
      <dgm:spPr/>
    </dgm:pt>
    <dgm:pt modelId="{4BDC8256-9E56-4E84-8C6C-683FB14B57BF}" type="pres">
      <dgm:prSet presAssocID="{40D329C7-A37A-4D35-9598-15E5AABAAC79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6ADB07F9-2EE0-4E72-A9BD-6369EA657D51}" type="pres">
      <dgm:prSet presAssocID="{40D329C7-A37A-4D35-9598-15E5AABAAC7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97F0637-CD4A-4B26-BB53-AC61967B4EF8}" type="pres">
      <dgm:prSet presAssocID="{0853E8B4-6CE5-4FF3-95C3-E9825BFB58D4}" presName="sp" presStyleCnt="0"/>
      <dgm:spPr/>
    </dgm:pt>
    <dgm:pt modelId="{7B8DA01C-22D5-4FAD-85D0-F88D222DD005}" type="pres">
      <dgm:prSet presAssocID="{76BC95D0-D20F-46C5-B9FD-C0CBC80355F8}" presName="composite" presStyleCnt="0"/>
      <dgm:spPr/>
    </dgm:pt>
    <dgm:pt modelId="{AED08D36-B527-47B8-A88D-04A3710255BB}" type="pres">
      <dgm:prSet presAssocID="{76BC95D0-D20F-46C5-B9FD-C0CBC80355F8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3062572F-3184-453C-8325-6235B54B2A49}" type="pres">
      <dgm:prSet presAssocID="{76BC95D0-D20F-46C5-B9FD-C0CBC80355F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9BBF9E8-0463-4627-BC86-B7876F3547F1}" type="presOf" srcId="{F2E81234-A856-4E90-8F70-D82FF89A348D}" destId="{6ADB07F9-2EE0-4E72-A9BD-6369EA657D51}" srcOrd="0" destOrd="0" presId="urn:microsoft.com/office/officeart/2005/8/layout/chevron2"/>
    <dgm:cxn modelId="{A8B05DCB-676B-4096-915A-A18375D19D5B}" type="presOf" srcId="{14AAB429-0A03-4C08-BC97-99A5E801ACD5}" destId="{3062572F-3184-453C-8325-6235B54B2A49}" srcOrd="0" destOrd="0" presId="urn:microsoft.com/office/officeart/2005/8/layout/chevron2"/>
    <dgm:cxn modelId="{DD30D1E0-DDAC-4352-8548-F1908E776382}" srcId="{76BC95D0-D20F-46C5-B9FD-C0CBC80355F8}" destId="{14AAB429-0A03-4C08-BC97-99A5E801ACD5}" srcOrd="0" destOrd="0" parTransId="{2B0EEF35-6C42-409E-A640-0146595C88AE}" sibTransId="{F93217DB-695C-4177-ADFF-9B127EB9AE35}"/>
    <dgm:cxn modelId="{D2D77C6A-46C5-42C6-829C-EA38BA1BA989}" srcId="{A4BF8E21-FC84-409E-8AF0-F8E0A80EA82C}" destId="{76BC95D0-D20F-46C5-B9FD-C0CBC80355F8}" srcOrd="1" destOrd="0" parTransId="{FCB41B23-4DBD-4E0D-B867-58D4DCE50753}" sibTransId="{C30A59EF-BF11-4C59-8997-FA73B05538BF}"/>
    <dgm:cxn modelId="{A15128DB-5DEA-4AFB-A57A-94E3422C49AD}" srcId="{A4BF8E21-FC84-409E-8AF0-F8E0A80EA82C}" destId="{40D329C7-A37A-4D35-9598-15E5AABAAC79}" srcOrd="0" destOrd="0" parTransId="{22B64D9F-A224-4C66-A71E-AA0C99E67002}" sibTransId="{0853E8B4-6CE5-4FF3-95C3-E9825BFB58D4}"/>
    <dgm:cxn modelId="{5B9C19EE-1750-4A87-B0F9-E535190DED95}" type="presOf" srcId="{A4BF8E21-FC84-409E-8AF0-F8E0A80EA82C}" destId="{2C8C91F6-6034-4807-9526-32BDB1FAC543}" srcOrd="0" destOrd="0" presId="urn:microsoft.com/office/officeart/2005/8/layout/chevron2"/>
    <dgm:cxn modelId="{1D71B3E3-0D7B-4CC1-BC47-22B01C381CF0}" srcId="{40D329C7-A37A-4D35-9598-15E5AABAAC79}" destId="{F2E81234-A856-4E90-8F70-D82FF89A348D}" srcOrd="0" destOrd="0" parTransId="{C34C3DEA-A57D-439C-8571-80B27E00EAFB}" sibTransId="{F8E82C5B-4B74-4078-AF3A-0B78285E2E26}"/>
    <dgm:cxn modelId="{13AD258A-5FD9-4EE4-9806-8E27A28A047A}" type="presOf" srcId="{76BC95D0-D20F-46C5-B9FD-C0CBC80355F8}" destId="{AED08D36-B527-47B8-A88D-04A3710255BB}" srcOrd="0" destOrd="0" presId="urn:microsoft.com/office/officeart/2005/8/layout/chevron2"/>
    <dgm:cxn modelId="{BE290602-108E-4D17-BFB1-A8DEBBA2764B}" type="presOf" srcId="{40D329C7-A37A-4D35-9598-15E5AABAAC79}" destId="{4BDC8256-9E56-4E84-8C6C-683FB14B57BF}" srcOrd="0" destOrd="0" presId="urn:microsoft.com/office/officeart/2005/8/layout/chevron2"/>
    <dgm:cxn modelId="{E617363E-4D61-4188-9511-183288FEE7D0}" type="presParOf" srcId="{2C8C91F6-6034-4807-9526-32BDB1FAC543}" destId="{DEF0548F-D894-46E2-976F-6B332552796A}" srcOrd="0" destOrd="0" presId="urn:microsoft.com/office/officeart/2005/8/layout/chevron2"/>
    <dgm:cxn modelId="{9F29C603-52BC-49EE-B0BF-50070957546A}" type="presParOf" srcId="{DEF0548F-D894-46E2-976F-6B332552796A}" destId="{4BDC8256-9E56-4E84-8C6C-683FB14B57BF}" srcOrd="0" destOrd="0" presId="urn:microsoft.com/office/officeart/2005/8/layout/chevron2"/>
    <dgm:cxn modelId="{AD0C3F9C-C5AE-4594-8588-7677BC32D756}" type="presParOf" srcId="{DEF0548F-D894-46E2-976F-6B332552796A}" destId="{6ADB07F9-2EE0-4E72-A9BD-6369EA657D51}" srcOrd="1" destOrd="0" presId="urn:microsoft.com/office/officeart/2005/8/layout/chevron2"/>
    <dgm:cxn modelId="{7D3D85A9-5B1E-4E4E-9866-EF6702C4DFBA}" type="presParOf" srcId="{2C8C91F6-6034-4807-9526-32BDB1FAC543}" destId="{897F0637-CD4A-4B26-BB53-AC61967B4EF8}" srcOrd="1" destOrd="0" presId="urn:microsoft.com/office/officeart/2005/8/layout/chevron2"/>
    <dgm:cxn modelId="{63B95809-5A9D-4045-9EAC-73860DE9ED85}" type="presParOf" srcId="{2C8C91F6-6034-4807-9526-32BDB1FAC543}" destId="{7B8DA01C-22D5-4FAD-85D0-F88D222DD005}" srcOrd="2" destOrd="0" presId="urn:microsoft.com/office/officeart/2005/8/layout/chevron2"/>
    <dgm:cxn modelId="{F785EED1-0BDB-4794-985F-2196C993F79B}" type="presParOf" srcId="{7B8DA01C-22D5-4FAD-85D0-F88D222DD005}" destId="{AED08D36-B527-47B8-A88D-04A3710255BB}" srcOrd="0" destOrd="0" presId="urn:microsoft.com/office/officeart/2005/8/layout/chevron2"/>
    <dgm:cxn modelId="{C0EF58FD-E4AC-43F5-8DCD-9AB2AB0A724F}" type="presParOf" srcId="{7B8DA01C-22D5-4FAD-85D0-F88D222DD005}" destId="{3062572F-3184-453C-8325-6235B54B2A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C8256-9E56-4E84-8C6C-683FB14B57BF}">
      <dsp:nvSpPr>
        <dsp:cNvPr id="0" name=""/>
        <dsp:cNvSpPr/>
      </dsp:nvSpPr>
      <dsp:spPr>
        <a:xfrm rot="5400000">
          <a:off x="8345087" y="385446"/>
          <a:ext cx="2551118" cy="1785782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Simplified Arabic" panose="02020603050405020304" pitchFamily="18" charset="-78"/>
              <a:cs typeface="Simplified Arabic" panose="02020603050405020304" pitchFamily="18" charset="-78"/>
            </a:rPr>
            <a:t>الأولى ميكانيكية</a:t>
          </a:r>
          <a:endParaRPr lang="ar-SA" sz="3200" b="1" kern="1200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sp:txBody>
      <dsp:txXfrm rot="-5400000">
        <a:off x="8727755" y="895669"/>
        <a:ext cx="1785782" cy="765336"/>
      </dsp:txXfrm>
    </dsp:sp>
    <dsp:sp modelId="{6ADB07F9-2EE0-4E72-A9BD-6369EA657D51}">
      <dsp:nvSpPr>
        <dsp:cNvPr id="0" name=""/>
        <dsp:cNvSpPr/>
      </dsp:nvSpPr>
      <dsp:spPr>
        <a:xfrm rot="16200000">
          <a:off x="3534328" y="-3531549"/>
          <a:ext cx="1659098" cy="8727755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99136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1" kern="1200" dirty="0" smtClean="0">
              <a:latin typeface="Simplified Arabic" panose="02020603050405020304" pitchFamily="18" charset="-78"/>
              <a:cs typeface="Simplified Arabic" panose="02020603050405020304" pitchFamily="18" charset="-78"/>
            </a:rPr>
            <a:t>يقصد بها رؤية القارئ للمقاطع فالكلمات ثم الجمل عن طريق الجهاز البصري والنطق بها بواسطة جهاز النطق</a:t>
          </a:r>
          <a:endParaRPr lang="ar-SA" sz="2800" b="1" kern="1200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sp:txBody>
      <dsp:txXfrm rot="5400000">
        <a:off x="80990" y="83769"/>
        <a:ext cx="8646765" cy="1497118"/>
      </dsp:txXfrm>
    </dsp:sp>
    <dsp:sp modelId="{AED08D36-B527-47B8-A88D-04A3710255BB}">
      <dsp:nvSpPr>
        <dsp:cNvPr id="0" name=""/>
        <dsp:cNvSpPr/>
      </dsp:nvSpPr>
      <dsp:spPr>
        <a:xfrm rot="5400000">
          <a:off x="8345087" y="2653307"/>
          <a:ext cx="2551118" cy="1785782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Simplified Arabic" panose="02020603050405020304" pitchFamily="18" charset="-78"/>
              <a:cs typeface="Simplified Arabic" panose="02020603050405020304" pitchFamily="18" charset="-78"/>
            </a:rPr>
            <a:t>الثانية عقلية</a:t>
          </a:r>
          <a:endParaRPr lang="ar-SA" sz="3200" b="1" kern="1200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sp:txBody>
      <dsp:txXfrm rot="-5400000">
        <a:off x="8727755" y="3163530"/>
        <a:ext cx="1785782" cy="765336"/>
      </dsp:txXfrm>
    </dsp:sp>
    <dsp:sp modelId="{3062572F-3184-453C-8325-6235B54B2A49}">
      <dsp:nvSpPr>
        <dsp:cNvPr id="0" name=""/>
        <dsp:cNvSpPr/>
      </dsp:nvSpPr>
      <dsp:spPr>
        <a:xfrm rot="16200000">
          <a:off x="3534764" y="-1264124"/>
          <a:ext cx="1658226" cy="8727755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99136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1" kern="1200" dirty="0" smtClean="0">
              <a:latin typeface="Simplified Arabic" panose="02020603050405020304" pitchFamily="18" charset="-78"/>
              <a:cs typeface="Simplified Arabic" panose="02020603050405020304" pitchFamily="18" charset="-78"/>
            </a:rPr>
            <a:t>يتم من خلالها بناء المعنى، حيث تشمل هذه العملية الفهم الصريح المباشر، والفهم الضمني، و الاستنتاج والتذوق والاستمتاع والتحليل ونقد المادة المقروءة وإبداء الرأي فيها.</a:t>
          </a:r>
          <a:endParaRPr lang="ar-SA" sz="2800" b="1" kern="1200" dirty="0">
            <a:latin typeface="Simplified Arabic" panose="02020603050405020304" pitchFamily="18" charset="-78"/>
            <a:cs typeface="Simplified Arabic" panose="02020603050405020304" pitchFamily="18" charset="-78"/>
          </a:endParaRPr>
        </a:p>
      </dsp:txBody>
      <dsp:txXfrm rot="5400000">
        <a:off x="80948" y="2351588"/>
        <a:ext cx="8646807" cy="1496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7F2A4E-CE70-41DF-BB0C-F2A19A6BB00A}" type="datetimeFigureOut">
              <a:rPr lang="ar-SA" smtClean="0"/>
              <a:pPr/>
              <a:t>3/24/1444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5BA5925-2602-4C7E-981C-6CC2153B05B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138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A5925-2602-4C7E-981C-6CC2153B05B0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613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9E59-B8C1-4A3E-8A91-531ADD73270A}" type="datetimeFigureOut">
              <a:rPr lang="ar-SA" smtClean="0"/>
              <a:pPr/>
              <a:t>3/24/1444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F4A5-5CB2-4066-8D75-09EA94523F3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495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9E59-B8C1-4A3E-8A91-531ADD73270A}" type="datetimeFigureOut">
              <a:rPr lang="ar-SA" smtClean="0"/>
              <a:pPr/>
              <a:t>3/24/1444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F4A5-5CB2-4066-8D75-09EA94523F3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360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9E59-B8C1-4A3E-8A91-531ADD73270A}" type="datetimeFigureOut">
              <a:rPr lang="ar-SA" smtClean="0"/>
              <a:pPr/>
              <a:t>3/24/1444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F4A5-5CB2-4066-8D75-09EA94523F3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953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BFC8D9-4C9C-4659-A1E6-5FB514D6B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BB23E8A-024B-4EA8-923A-08672BA08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87A2DE-FDC4-4D23-A044-218CFEEA5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60D1-14FE-467F-B3BF-A1C1D7E19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960AD4-F5DD-440E-A806-8BB11C19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1AE68A-5CE2-484E-B07A-A79BA241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ECA7-2692-4EFB-B54E-5FA9E295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65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872010-4074-4CA6-B249-445DCEFF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F6D290-D89A-4DF5-807A-F92A92D63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06123-E63C-41E5-A828-8FE6E246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60D1-14FE-467F-B3BF-A1C1D7E19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84AD5D-A728-4571-BCD0-10784C98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9A8AF1-6163-4F39-9EC4-6D7951AB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ECA7-2692-4EFB-B54E-5FA9E295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34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C678DA-24A0-4B7B-9C38-25414183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47FE0C-A75E-43C1-B24C-E47BF8FF4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DD32BA-AFA2-4D44-9602-06367A93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60D1-14FE-467F-B3BF-A1C1D7E19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92DB4C-E17B-40C9-A89F-377C919E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6972A7-6B6E-4185-8084-7D800A47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ECA7-2692-4EFB-B54E-5FA9E295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55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B8602C-6017-4485-88E8-425E98374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93F460-994A-406A-A766-99CE9DE54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5C3037-DA55-4F9D-8E67-13C47B491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42B9FD-BB29-4C12-9C70-B4AB433C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60D1-14FE-467F-B3BF-A1C1D7E19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23DB8E-6783-4240-8A7F-8A6BEB22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E14DDBC-D237-4955-9CEF-C684F26D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ECA7-2692-4EFB-B54E-5FA9E295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96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A12694-0B9F-4EC2-81F7-BB48640C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21CE55-4E17-4823-8889-3D98D2E09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4006BB-98B4-4DCA-B174-0F8CF56AF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B11B66-5959-4C47-B371-1CFA1103F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51BF3C6-9824-4E7F-9C05-A32CFB5CD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4095DD4-DE59-4CBC-AFC8-2275B333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60D1-14FE-467F-B3BF-A1C1D7E19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A896851-EA7D-4201-8230-38971AA7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4FB4277-A7DD-4094-9FB3-E06B502C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ECA7-2692-4EFB-B54E-5FA9E295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9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0868C9-08AA-498F-A99B-A4F892D7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C6F86C0-6FB3-4522-8022-D3B4ED5A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60D1-14FE-467F-B3BF-A1C1D7E19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586F4C7-48E4-4E89-A162-599E7D4E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AB3866-8D54-44F6-AB89-F64B3340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ECA7-2692-4EFB-B54E-5FA9E295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65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7E1A5AC-6E6C-400B-A4D1-BB52C023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60D1-14FE-467F-B3BF-A1C1D7E19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7CD9C79-D41B-4B37-84DE-2548D57E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4305FC6-7FAF-4D6D-BFC1-F7F50149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ECA7-2692-4EFB-B54E-5FA9E295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29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5C3C1D-1B6A-4180-8656-B8B272EB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80E840-E6F0-497C-8EAC-696685A63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F2C653-16E5-4786-A7AB-583FE5BEC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6E423F-5DCB-41B4-8CE9-BC5949AD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60D1-14FE-467F-B3BF-A1C1D7E19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A22B9B-1B0F-428D-BDE5-212CD9B3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5009AE-41FA-4472-BE83-BF39B611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ECA7-2692-4EFB-B54E-5FA9E295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0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9E59-B8C1-4A3E-8A91-531ADD73270A}" type="datetimeFigureOut">
              <a:rPr lang="ar-SA" smtClean="0"/>
              <a:pPr/>
              <a:t>3/24/1444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F4A5-5CB2-4066-8D75-09EA94523F3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3555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086FCD-D958-4C8D-B631-65E0101F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B3638F6-B57D-44DD-A71D-687D011E9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709B39-ED04-4846-ACE1-EE4CC0856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5DE917-3E8F-46F9-A176-A9F94D33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60D1-14FE-467F-B3BF-A1C1D7E19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86D557-564D-4E09-9264-846F2428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BC8C7C-20A7-400E-9E7A-10A7DB54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ECA7-2692-4EFB-B54E-5FA9E295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1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D43BD9-0C37-46E3-8C4C-DE213028F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CB1CE3-94A0-4003-9B7B-D6B86B028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B70C1A-545F-49A2-9CD9-63D3AADD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60D1-14FE-467F-B3BF-A1C1D7E19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AD237F-D0E0-48B8-9BAD-B1500C66F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C76FD9-C571-4D91-9718-F6B2F35B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ECA7-2692-4EFB-B54E-5FA9E295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90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3FAAD2C-6F55-477D-B4A9-A9D35AF18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E280CC-48E0-4CFE-8BB4-C8BDD27DA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3567DE-692C-4666-B578-57E554A8D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60D1-14FE-467F-B3BF-A1C1D7E19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EDE0BB-C4FB-4037-824F-EF0AD16E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E80801-13D4-450D-B0EE-D2287F0B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ECA7-2692-4EFB-B54E-5FA9E295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9E59-B8C1-4A3E-8A91-531ADD73270A}" type="datetimeFigureOut">
              <a:rPr lang="ar-SA" smtClean="0"/>
              <a:pPr/>
              <a:t>3/24/1444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F4A5-5CB2-4066-8D75-09EA94523F3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573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9E59-B8C1-4A3E-8A91-531ADD73270A}" type="datetimeFigureOut">
              <a:rPr lang="ar-SA" smtClean="0"/>
              <a:pPr/>
              <a:t>3/24/1444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F4A5-5CB2-4066-8D75-09EA94523F3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920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9E59-B8C1-4A3E-8A91-531ADD73270A}" type="datetimeFigureOut">
              <a:rPr lang="ar-SA" smtClean="0"/>
              <a:pPr/>
              <a:t>3/24/1444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F4A5-5CB2-4066-8D75-09EA94523F3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652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9E59-B8C1-4A3E-8A91-531ADD73270A}" type="datetimeFigureOut">
              <a:rPr lang="ar-SA" smtClean="0"/>
              <a:pPr/>
              <a:t>3/24/1444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F4A5-5CB2-4066-8D75-09EA94523F3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04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9E59-B8C1-4A3E-8A91-531ADD73270A}" type="datetimeFigureOut">
              <a:rPr lang="ar-SA" smtClean="0"/>
              <a:pPr/>
              <a:t>3/24/1444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F4A5-5CB2-4066-8D75-09EA94523F3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958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9E59-B8C1-4A3E-8A91-531ADD73270A}" type="datetimeFigureOut">
              <a:rPr lang="ar-SA" smtClean="0"/>
              <a:pPr/>
              <a:t>3/24/1444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F4A5-5CB2-4066-8D75-09EA94523F3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469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9E59-B8C1-4A3E-8A91-531ADD73270A}" type="datetimeFigureOut">
              <a:rPr lang="ar-SA" smtClean="0"/>
              <a:pPr/>
              <a:t>3/24/1444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F4A5-5CB2-4066-8D75-09EA94523F3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85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9E59-B8C1-4A3E-8A91-531ADD73270A}" type="datetimeFigureOut">
              <a:rPr lang="ar-SA" smtClean="0"/>
              <a:pPr/>
              <a:t>3/24/1444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6F4A5-5CB2-4066-8D75-09EA94523F3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729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B340604-1650-480B-B02D-6EF367BF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8E50FB-BADF-4D27-965A-AD9B472D4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CDCFAC-39A6-4639-B432-840EABFA2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90A60D1-14FE-467F-B3BF-A1C1D7E19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037647-DCCD-4F9E-903F-6C8CFD66C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709003-8FB2-4912-8D36-544C74807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BF8ECA7-2692-4EFB-B54E-5FA9E295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/>
          <p:cNvGrpSpPr/>
          <p:nvPr/>
        </p:nvGrpSpPr>
        <p:grpSpPr>
          <a:xfrm>
            <a:off x="0" y="-27384"/>
            <a:ext cx="6816080" cy="6912000"/>
            <a:chOff x="-1620688" y="0"/>
            <a:chExt cx="6408712" cy="6858000"/>
          </a:xfrm>
          <a:solidFill>
            <a:schemeClr val="accent1">
              <a:lumMod val="75000"/>
            </a:schemeClr>
          </a:solidFill>
        </p:grpSpPr>
        <p:sp>
          <p:nvSpPr>
            <p:cNvPr id="3" name="شبه منحرف 2"/>
            <p:cNvSpPr/>
            <p:nvPr/>
          </p:nvSpPr>
          <p:spPr>
            <a:xfrm>
              <a:off x="-1620688" y="0"/>
              <a:ext cx="6408712" cy="6858000"/>
            </a:xfrm>
            <a:prstGeom prst="trapezoi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5" name="مستطيل 4"/>
            <p:cNvSpPr/>
            <p:nvPr/>
          </p:nvSpPr>
          <p:spPr>
            <a:xfrm>
              <a:off x="-1620688" y="0"/>
              <a:ext cx="1620688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191344" y="1695356"/>
            <a:ext cx="482453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فهم المقروء</a:t>
            </a:r>
            <a:endParaRPr lang="ar-SA" sz="88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848388"/>
            <a:ext cx="5173350" cy="458703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459B2B97-470A-4D85-BE35-DD49614C3311}"/>
              </a:ext>
            </a:extLst>
          </p:cNvPr>
          <p:cNvSpPr txBox="1">
            <a:spLocks/>
          </p:cNvSpPr>
          <p:nvPr/>
        </p:nvSpPr>
        <p:spPr>
          <a:xfrm>
            <a:off x="924571" y="4869160"/>
            <a:ext cx="3985734" cy="78157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4000" b="1" dirty="0">
                <a:solidFill>
                  <a:schemeClr val="tx1"/>
                </a:solidFill>
                <a:latin typeface="Hacen Casablanca Light" panose="02000000000000000000" pitchFamily="2" charset="-78"/>
                <a:cs typeface="Hacen Casablanca Light" panose="02000000000000000000" pitchFamily="2" charset="-78"/>
              </a:rPr>
              <a:t>أ. منى أحمد عبد الجواد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1E542981-15B3-4F68-BD2F-A93E1CAE2C42}"/>
              </a:ext>
            </a:extLst>
          </p:cNvPr>
          <p:cNvSpPr txBox="1">
            <a:spLocks/>
          </p:cNvSpPr>
          <p:nvPr/>
        </p:nvSpPr>
        <p:spPr>
          <a:xfrm>
            <a:off x="7460675" y="5724322"/>
            <a:ext cx="3803183" cy="61835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DecoType Naskh Variants" panose="02010400000000000000" pitchFamily="2" charset="-78"/>
              </a:rPr>
              <a:t>للعام الدراسي 2022-2023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DecoType Naskh Variant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630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749407" y="2492896"/>
            <a:ext cx="10693186" cy="23621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ts val="6000"/>
              </a:lnSpc>
            </a:pPr>
            <a:r>
              <a:rPr lang="ar-SA" sz="4000" b="1" dirty="0" smtClean="0">
                <a:latin typeface="Simplified Arabic" pitchFamily="18" charset="-78"/>
                <a:cs typeface="Simplified Arabic" pitchFamily="18" charset="-78"/>
              </a:rPr>
              <a:t>ارتقاء بتعليم القراءة في المستويات الأولى من التعليم الابتدائي، ارتضت وزارة التربية والتعليم مقاربة قرائية جديدة تتجلى في </a:t>
            </a:r>
            <a:r>
              <a:rPr lang="ar-SA" sz="40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التعليم المبكر للقراءة </a:t>
            </a:r>
            <a:r>
              <a:rPr lang="ar-SA" sz="4000" b="1" dirty="0" smtClean="0">
                <a:latin typeface="Simplified Arabic" pitchFamily="18" charset="-78"/>
                <a:cs typeface="Simplified Arabic" pitchFamily="18" charset="-78"/>
              </a:rPr>
              <a:t>والتي تتميز بــ:</a:t>
            </a:r>
            <a:endParaRPr lang="ar-SA" sz="40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خطط انسيابي: محطة طرفية 5"/>
          <p:cNvSpPr/>
          <p:nvPr/>
        </p:nvSpPr>
        <p:spPr>
          <a:xfrm>
            <a:off x="2153696" y="834479"/>
            <a:ext cx="7884608" cy="1298377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5400" b="1" dirty="0">
                <a:solidFill>
                  <a:schemeClr val="bg1"/>
                </a:solidFill>
                <a:cs typeface="+mj-cs"/>
              </a:rPr>
              <a:t>مكونات التعليم المبكر للقراءة</a:t>
            </a: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7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767408" y="404664"/>
            <a:ext cx="1069318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1. خمس مكونات يجب على المتعلم التحكم فيها لتنمية قدرته على القراءة، وذلك بالانطلاق من </a:t>
            </a:r>
            <a:r>
              <a:rPr lang="ar-SA" sz="32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الوعي الصوتي 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والتركيز عليه كمرحلة قبل القراءة لتمكين المتعلم من ضبط البنية الصوتية للغة العربية وخصائصها، ثم </a:t>
            </a:r>
            <a:r>
              <a:rPr lang="ar-SA" sz="32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المبدأ الألفبائي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 و </a:t>
            </a:r>
            <a:r>
              <a:rPr lang="ar-SA" sz="32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المفردات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 و </a:t>
            </a:r>
            <a:r>
              <a:rPr lang="ar-SA" sz="32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الطلاقة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  و </a:t>
            </a:r>
            <a:r>
              <a:rPr lang="ar-SA" sz="32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الفهم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67408" y="2564904"/>
            <a:ext cx="1069318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2. الانطلاق من الجزء إلى الكل والتدرج من السهل إلى الصعب ومن البسيط إلى المركب، في توافق مع الكيفية التي يعالج بها الدماغ المعلومة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55724" y="3803556"/>
            <a:ext cx="1069318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3. اعتماد تعليم صريح ومنهجي للمكونات لمذكورة من خلال خمسة إجراءات لتنمية المهارات القرائية وتجسد التفويض التدريجي لمسؤولية التعلم: انطلاقًا من </a:t>
            </a:r>
            <a:r>
              <a:rPr lang="ar-SA" sz="32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التهيئة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 ، </a:t>
            </a:r>
            <a:r>
              <a:rPr lang="ar-SA" sz="3200" b="1" dirty="0" err="1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فالنمذجة</a:t>
            </a:r>
            <a:r>
              <a:rPr lang="ar-SA" sz="3200" b="1" dirty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SA" sz="32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فالممارسة الموجهة 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SA" sz="32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فالممارسة المستقلة 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، ثم </a:t>
            </a:r>
            <a:r>
              <a:rPr lang="ar-SA" sz="32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التطبيق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5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749407" y="2289939"/>
            <a:ext cx="10693186" cy="2516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1. الوعي الصوتي: </a:t>
            </a:r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يعني القدرة على تمييز وحدات الأصوات اللغوية المسموعة وتعرفها والتلاعب بها واستعمالها في كلمات منطوقة والوعي بأن الكلمة تتكون من وحدات صوتية صغرى</a:t>
            </a:r>
            <a:endParaRPr lang="ar-SA" sz="36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خطط انسيابي: محطة طرفية 5"/>
          <p:cNvSpPr/>
          <p:nvPr/>
        </p:nvSpPr>
        <p:spPr>
          <a:xfrm>
            <a:off x="671736" y="548680"/>
            <a:ext cx="10848528" cy="1298377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bg1"/>
                </a:solidFill>
                <a:cs typeface="+mj-cs"/>
              </a:rPr>
              <a:t>مكونات لمقاربة التعليم المبكر للقراءة:</a:t>
            </a:r>
            <a:endParaRPr lang="ar-SA" sz="5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3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749407" y="692696"/>
            <a:ext cx="10693186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2. المبدأ الألفبائي: </a:t>
            </a:r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مقاربة تعتمد على التعليم الصريح والمباشر للوحدات الصوتية المتوالية في علاقتها بالرسم الخطي للحروف والحركات، يعني الربط بين الأصوات والحروف.</a:t>
            </a:r>
            <a:endParaRPr lang="ar-SA" sz="36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49407" y="3933056"/>
            <a:ext cx="106931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3. الطلاقة: </a:t>
            </a:r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قراءة المقاطع والكلمات والنصوص بسرعة ودقة مناسبة و بإيقاع صوتي معبر عن معاني المقروء.</a:t>
            </a:r>
            <a:endParaRPr lang="ar-SA" sz="36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58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39416" y="1350280"/>
            <a:ext cx="106931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4. اثراء المعجم (المفردات): </a:t>
            </a:r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تنمية رصيد المفردات التي ينبغي أن يعرفها المتعلم من أجل الفهم والتواصل باستخدام المعجم.</a:t>
            </a:r>
            <a:endParaRPr lang="ar-SA" sz="36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839416" y="2852936"/>
            <a:ext cx="106931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5. الفهم القرائي: </a:t>
            </a:r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القدرة على إدراك مضمون المقروء واستخراج معانيه الصريحة والضمنية.</a:t>
            </a:r>
            <a:endParaRPr lang="ar-SA" sz="36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24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749407" y="1744861"/>
            <a:ext cx="106931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أمثلة تطبيقية لتنمية مهارات الوعي الصوتي:</a:t>
            </a:r>
            <a:endParaRPr lang="ar-SA" sz="36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خطط انسيابي: محطة طرفية 5"/>
          <p:cNvSpPr/>
          <p:nvPr/>
        </p:nvSpPr>
        <p:spPr>
          <a:xfrm>
            <a:off x="2843808" y="324614"/>
            <a:ext cx="6504384" cy="1081980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cs typeface="+mj-cs"/>
              </a:rPr>
              <a:t>الوعي الصوتي</a:t>
            </a:r>
            <a:endParaRPr lang="ar-SA" sz="4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631504" y="2418742"/>
            <a:ext cx="72368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مهارات الوعي الصوتي الفونولوجي:</a:t>
            </a:r>
            <a:endParaRPr lang="ar-SA" sz="36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8758931" y="3213336"/>
            <a:ext cx="2761814" cy="32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رصد المقطع</a:t>
            </a:r>
          </a:p>
          <a:p>
            <a:pPr algn="ctr"/>
            <a:r>
              <a:rPr lang="ar-SA" sz="2800" b="1" dirty="0" smtClean="0">
                <a:latin typeface="Simplified Arabic" pitchFamily="18" charset="-78"/>
                <a:cs typeface="Simplified Arabic" pitchFamily="18" charset="-78"/>
              </a:rPr>
              <a:t>تغيير المقاطع الصوتية والتلاعب بها في كلمة مثل صفق لكل مقطع من المقاطع المكونة لاسمك</a:t>
            </a:r>
            <a:endParaRPr lang="ar-SA" sz="28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847596" y="3211171"/>
            <a:ext cx="2761814" cy="32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نجزئ الكلمة إلى مقاطع</a:t>
            </a:r>
          </a:p>
          <a:p>
            <a:pPr algn="ctr"/>
            <a:r>
              <a:rPr lang="ar-SA" sz="2800" b="1" dirty="0" smtClean="0">
                <a:latin typeface="Simplified Arabic" pitchFamily="18" charset="-78"/>
                <a:cs typeface="Simplified Arabic" pitchFamily="18" charset="-78"/>
              </a:rPr>
              <a:t>تعيين كل المقاطع المكونة للكلمة مثال (مسرح: مسـ/ر/ح)</a:t>
            </a:r>
            <a:endParaRPr lang="ar-SA" sz="28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857998" y="3211170"/>
            <a:ext cx="2761814" cy="32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رصد </a:t>
            </a:r>
            <a:r>
              <a:rPr lang="ar-SA" sz="32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القافية</a:t>
            </a:r>
          </a:p>
          <a:p>
            <a:pPr algn="ctr"/>
            <a:r>
              <a:rPr lang="ar-SA" sz="2800" b="1" dirty="0" smtClean="0">
                <a:latin typeface="Simplified Arabic" pitchFamily="18" charset="-78"/>
                <a:cs typeface="Simplified Arabic" pitchFamily="18" charset="-78"/>
              </a:rPr>
              <a:t>تغيير وتعرف وإنتاج كلمات تنتهي بنفس القافية مثال ( أشجار، أزهار، أقمار)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29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610102" y="260648"/>
            <a:ext cx="72368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مهارات الوعي الصوتي الفو نيمي:</a:t>
            </a:r>
            <a:endParaRPr lang="ar-SA" sz="36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9264352" y="1076376"/>
            <a:ext cx="2700000" cy="24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العزل</a:t>
            </a:r>
            <a:endParaRPr lang="ar-SA" sz="3200" b="1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800" b="1" dirty="0" smtClean="0">
                <a:latin typeface="Simplified Arabic" pitchFamily="18" charset="-78"/>
                <a:cs typeface="Simplified Arabic" pitchFamily="18" charset="-78"/>
              </a:rPr>
              <a:t>تعرف الوحدات الصوتية التي تكون الكملة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251124" y="1120080"/>
            <a:ext cx="2700000" cy="24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التعرف</a:t>
            </a:r>
            <a:endParaRPr lang="ar-SA" sz="3200" b="1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800" b="1" dirty="0" smtClean="0">
                <a:latin typeface="Simplified Arabic" pitchFamily="18" charset="-78"/>
                <a:cs typeface="Simplified Arabic" pitchFamily="18" charset="-78"/>
              </a:rPr>
              <a:t>تعرف صوت محدد في كلمات مختلفة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365242" y="1171243"/>
            <a:ext cx="2700000" cy="24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التفيئ</a:t>
            </a:r>
            <a:endParaRPr lang="ar-SA" sz="3200" b="1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800" b="1" dirty="0" smtClean="0">
                <a:latin typeface="Simplified Arabic" pitchFamily="18" charset="-78"/>
                <a:cs typeface="Simplified Arabic" pitchFamily="18" charset="-78"/>
              </a:rPr>
              <a:t>تعرف كلمة تبتدئ بوحدة صوتية تختلف عن باقي كلمات المجموعة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44955" y="1203786"/>
            <a:ext cx="2700000" cy="24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الدمج</a:t>
            </a:r>
            <a:endParaRPr lang="ar-SA" sz="3200" b="1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800" b="1" dirty="0" smtClean="0">
                <a:latin typeface="Simplified Arabic" pitchFamily="18" charset="-78"/>
                <a:cs typeface="Simplified Arabic" pitchFamily="18" charset="-78"/>
              </a:rPr>
              <a:t>الاستماع إلى مقاطع صوتية والجمع بينها لتكوين كملة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305874" y="3721117"/>
            <a:ext cx="2700000" cy="24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الحذف</a:t>
            </a:r>
            <a:endParaRPr lang="ar-SA" sz="3200" b="1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800" b="1" dirty="0" smtClean="0">
                <a:latin typeface="Simplified Arabic" pitchFamily="18" charset="-78"/>
                <a:cs typeface="Simplified Arabic" pitchFamily="18" charset="-78"/>
              </a:rPr>
              <a:t>حذف مقطع صوتي من الكلمة للحصول على كلمة جديدة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9264352" y="3670405"/>
            <a:ext cx="2700000" cy="24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الإضافة</a:t>
            </a:r>
            <a:endParaRPr lang="ar-SA" sz="3200" b="1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800" b="1" dirty="0" smtClean="0">
                <a:latin typeface="Simplified Arabic" pitchFamily="18" charset="-78"/>
                <a:cs typeface="Simplified Arabic" pitchFamily="18" charset="-78"/>
              </a:rPr>
              <a:t>إضافة مقطع صوتي إلى الكلمة للحصول على كلمة جديدة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3324402" y="3721117"/>
            <a:ext cx="2700000" cy="24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التعويض</a:t>
            </a:r>
            <a:endParaRPr lang="ar-SA" sz="3200" b="1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800" b="1" dirty="0" smtClean="0">
                <a:latin typeface="Simplified Arabic" pitchFamily="18" charset="-78"/>
                <a:cs typeface="Simplified Arabic" pitchFamily="18" charset="-78"/>
              </a:rPr>
              <a:t>تعويض وحدة صوتية بأخرى لتشكيل كلمة صوتية جديدة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35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558540" y="1698031"/>
            <a:ext cx="11074919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يدل على التعلم الصريح والمباشر للوحدات الصوتية المتوالية في علاقتها برسمها والحركات القصيرة والطويلة والتنوين، بمعنى الربط بين الصورة الصوتية المسموعة والصورة الخطية المكتوبة والمرئية، وترسيخها لتصبح آلية لدى المتعلم.</a:t>
            </a: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فعملية تعلم القراءة والكتابة ترتبط أساسًا بنظام أبجدي، حيث يتعين على المتعلم إدراك كيفية اشتغاله مما يتطلب: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خطط انسيابي: محطة طرفية 5"/>
          <p:cNvSpPr/>
          <p:nvPr/>
        </p:nvSpPr>
        <p:spPr>
          <a:xfrm>
            <a:off x="3651418" y="404664"/>
            <a:ext cx="5112568" cy="1168539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4800" b="1" dirty="0">
                <a:solidFill>
                  <a:schemeClr val="bg1"/>
                </a:solidFill>
                <a:cs typeface="+mj-cs"/>
              </a:rPr>
              <a:t>المبدأ الألفبائي</a:t>
            </a:r>
            <a:endParaRPr lang="ar-SA" sz="48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1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558540" y="1988840"/>
            <a:ext cx="11074919" cy="33470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يدل على التعلم الصريح والمباشر للوحدات الصوتية المتوالية في علاقتها برسمها والحركات القصيرة والطويلة والتنوين، بمعنى الربط بين الصورة الصوتية المسموعة والصورة الخطية المكتوبة والمرئية، وترسيخها لتصبح آلية لدى المتعلم.</a:t>
            </a:r>
          </a:p>
        </p:txBody>
      </p:sp>
      <p:sp>
        <p:nvSpPr>
          <p:cNvPr id="6" name="مخطط انسيابي: محطة طرفية 5"/>
          <p:cNvSpPr/>
          <p:nvPr/>
        </p:nvSpPr>
        <p:spPr>
          <a:xfrm>
            <a:off x="3651418" y="404664"/>
            <a:ext cx="5112568" cy="1168539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4800" b="1" dirty="0">
                <a:solidFill>
                  <a:schemeClr val="bg1"/>
                </a:solidFill>
                <a:cs typeface="+mj-cs"/>
              </a:rPr>
              <a:t>المبدأ الألفبائي</a:t>
            </a:r>
            <a:endParaRPr lang="ar-SA" sz="48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9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35360" y="692696"/>
            <a:ext cx="11298099" cy="52014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فعملية تعلم القراءة والكتابة ترتبط أساسًا بنظام أبجدي، حيث يتعين على المتعلم إدراك كيفية اشتغاله مما يتطلب:</a:t>
            </a: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1. </a:t>
            </a:r>
            <a:r>
              <a:rPr lang="ar-SA" sz="32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معرفة الأصوات الفردية خلال التدريب على الوعي الصوتي.</a:t>
            </a: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solidFill>
                  <a:srgbClr val="002060"/>
                </a:solidFill>
                <a:latin typeface="Simplified Arabic" pitchFamily="18" charset="-78"/>
                <a:cs typeface="Simplified Arabic" pitchFamily="18" charset="-78"/>
              </a:rPr>
              <a:t>2. معرفة ما يقابل تلك الأصوات من رموز بصرية (الحروف): الربط بين الأصوات والحروف.</a:t>
            </a:r>
          </a:p>
          <a:p>
            <a:pPr algn="just">
              <a:lnSpc>
                <a:spcPct val="150000"/>
              </a:lnSpc>
            </a:pP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فهذا الادراك مفيد للمتعلم في فهم العلاقة بين الصوت والحرف مما يمكنه من التدريب على استراتيجية التهجي، وتعرف الكلمة.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17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03154" y="355303"/>
            <a:ext cx="15856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002060"/>
                </a:solidFill>
                <a:cs typeface="PT Bold Heading" panose="02010400000000000000" pitchFamily="2" charset="-78"/>
              </a:rPr>
              <a:t>مقدمة</a:t>
            </a:r>
            <a:endParaRPr lang="ar-SA" sz="4400" b="1" dirty="0">
              <a:solidFill>
                <a:srgbClr val="002060"/>
              </a:solidFill>
              <a:cs typeface="PT Bold Heading" panose="02010400000000000000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13401" y="1090553"/>
            <a:ext cx="10765195" cy="57349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ts val="5500"/>
              </a:lnSpc>
            </a:pPr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إن القراءة من المهارات اللغوية الأربعة والتي لها أهمية كبيرة في اللغة، وهي كذلك الوسيلة الأكثر ضرورة للحصول على المعارف، والتمكن من التحصيل وتعلم باقي المواد الدراسية بنجاح.</a:t>
            </a:r>
            <a:endParaRPr lang="ar-JO" sz="3600" b="1" dirty="0">
              <a:latin typeface="Simplified Arabic" pitchFamily="18" charset="-78"/>
              <a:cs typeface="Simplified Arabic" pitchFamily="18" charset="-78"/>
            </a:endParaRPr>
          </a:p>
          <a:p>
            <a:pPr algn="just">
              <a:lnSpc>
                <a:spcPts val="5500"/>
              </a:lnSpc>
            </a:pPr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كما تتضح أهمية القراءة بشكل جلي في أن التوجيه الإلهي الأول لرسوله محمد صلي الله عليه وسلم كان بالأمر (اقرأ)  في قوله تعالى « اقرأ باسم ربك الذي خلق، خلق الإنسان من علق، اقرأ وربك الأكرم، الذي علم بالقلم، علم الإنسان ما لم يعلم»</a:t>
            </a:r>
            <a:endParaRPr lang="en-US" sz="3600" b="1" dirty="0">
              <a:latin typeface="Simplified Arabic" pitchFamily="18" charset="-78"/>
              <a:cs typeface="Simplified Arabic" pitchFamily="18" charset="-78"/>
            </a:endParaRPr>
          </a:p>
          <a:p>
            <a:pPr algn="just">
              <a:lnSpc>
                <a:spcPts val="5500"/>
              </a:lnSpc>
            </a:pPr>
            <a:endParaRPr lang="ar-SA" sz="36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02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3647728" y="303927"/>
            <a:ext cx="5112568" cy="1081980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cs typeface="+mj-cs"/>
              </a:rPr>
              <a:t>الطلاقة</a:t>
            </a:r>
            <a:endParaRPr lang="ar-SA" sz="4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66552" y="1487915"/>
            <a:ext cx="11074919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200" b="1" dirty="0">
                <a:latin typeface="Simplified Arabic" pitchFamily="18" charset="-78"/>
                <a:cs typeface="Simplified Arabic" pitchFamily="18" charset="-78"/>
              </a:rPr>
              <a:t>قراءة المقاطع والكلمات والنصوص بسرعة ودقة مناسبة و بإيقاع صوتي معبر عن معاني 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المقروء، ونقوم من خلال رصد عدد من الكلمات الصحيحة المقروءة في الدقيقة الواحدة.</a:t>
            </a:r>
          </a:p>
          <a:p>
            <a:pPr algn="just"/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من مؤشرات الطلاقة في القراءة:</a:t>
            </a:r>
          </a:p>
          <a:p>
            <a:pPr algn="just"/>
            <a:r>
              <a:rPr lang="ar-SA" sz="32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معدل القراءة: 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السرعة التي تمت بها القراءة.</a:t>
            </a:r>
          </a:p>
          <a:p>
            <a:pPr algn="just"/>
            <a:r>
              <a:rPr lang="ar-SA" sz="32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دقة القراءة: 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نطق الكلمات بشكل صحيح.</a:t>
            </a:r>
          </a:p>
          <a:p>
            <a:pPr algn="just"/>
            <a:r>
              <a:rPr lang="ar-SA" sz="32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مستوى القراءة: 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الذي يدل على مدى قدرة المتعلم على قراءة النص بدقة ويتم تصنيف مستوى القراءة إلى ثلاث مستويات:</a:t>
            </a:r>
          </a:p>
          <a:p>
            <a:pPr algn="ctr"/>
            <a:r>
              <a:rPr lang="ar-SA" sz="32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القراءة المستقلة </a:t>
            </a:r>
            <a:r>
              <a:rPr lang="ar-SA" sz="3200" b="1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، القراءة التعليمية ، القراءة المتعثرة</a:t>
            </a:r>
            <a:endParaRPr lang="ar-SA" sz="3200" b="1" dirty="0" smtClean="0">
              <a:solidFill>
                <a:srgbClr val="C0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65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Freeform: Shape 8">
            <a:extLst>
              <a:ext uri="{FF2B5EF4-FFF2-40B4-BE49-F238E27FC236}">
                <a16:creationId xmlns:a16="http://schemas.microsoft.com/office/drawing/2014/main" xmlns="" id="{677E7DF8-625B-4A36-B918-5B5F0119883C}"/>
              </a:ext>
            </a:extLst>
          </p:cNvPr>
          <p:cNvSpPr/>
          <p:nvPr/>
        </p:nvSpPr>
        <p:spPr>
          <a:xfrm rot="21322306">
            <a:off x="4469971" y="1351708"/>
            <a:ext cx="3295934" cy="4063075"/>
          </a:xfrm>
          <a:custGeom>
            <a:avLst/>
            <a:gdLst>
              <a:gd name="connsiteX0" fmla="*/ 0 w 2772229"/>
              <a:gd name="connsiteY0" fmla="*/ 3367314 h 3410857"/>
              <a:gd name="connsiteX1" fmla="*/ 14514 w 2772229"/>
              <a:gd name="connsiteY1" fmla="*/ 0 h 3410857"/>
              <a:gd name="connsiteX2" fmla="*/ 2772229 w 2772229"/>
              <a:gd name="connsiteY2" fmla="*/ 58057 h 3410857"/>
              <a:gd name="connsiteX3" fmla="*/ 2772229 w 2772229"/>
              <a:gd name="connsiteY3" fmla="*/ 3381829 h 3410857"/>
              <a:gd name="connsiteX4" fmla="*/ 2641600 w 2772229"/>
              <a:gd name="connsiteY4" fmla="*/ 3323772 h 3410857"/>
              <a:gd name="connsiteX5" fmla="*/ 2569029 w 2772229"/>
              <a:gd name="connsiteY5" fmla="*/ 3323772 h 3410857"/>
              <a:gd name="connsiteX6" fmla="*/ 2496457 w 2772229"/>
              <a:gd name="connsiteY6" fmla="*/ 3367314 h 3410857"/>
              <a:gd name="connsiteX7" fmla="*/ 2409371 w 2772229"/>
              <a:gd name="connsiteY7" fmla="*/ 3338286 h 3410857"/>
              <a:gd name="connsiteX8" fmla="*/ 2293257 w 2772229"/>
              <a:gd name="connsiteY8" fmla="*/ 3352800 h 3410857"/>
              <a:gd name="connsiteX9" fmla="*/ 2249714 w 2772229"/>
              <a:gd name="connsiteY9" fmla="*/ 3396343 h 3410857"/>
              <a:gd name="connsiteX10" fmla="*/ 2148114 w 2772229"/>
              <a:gd name="connsiteY10" fmla="*/ 3338286 h 3410857"/>
              <a:gd name="connsiteX11" fmla="*/ 2133600 w 2772229"/>
              <a:gd name="connsiteY11" fmla="*/ 3410857 h 3410857"/>
              <a:gd name="connsiteX12" fmla="*/ 1944914 w 2772229"/>
              <a:gd name="connsiteY12" fmla="*/ 3396343 h 3410857"/>
              <a:gd name="connsiteX13" fmla="*/ 1857829 w 2772229"/>
              <a:gd name="connsiteY13" fmla="*/ 3338286 h 3410857"/>
              <a:gd name="connsiteX14" fmla="*/ 1785257 w 2772229"/>
              <a:gd name="connsiteY14" fmla="*/ 3367314 h 3410857"/>
              <a:gd name="connsiteX15" fmla="*/ 1625600 w 2772229"/>
              <a:gd name="connsiteY15" fmla="*/ 3367314 h 3410857"/>
              <a:gd name="connsiteX16" fmla="*/ 1538514 w 2772229"/>
              <a:gd name="connsiteY16" fmla="*/ 3381829 h 3410857"/>
              <a:gd name="connsiteX17" fmla="*/ 1451429 w 2772229"/>
              <a:gd name="connsiteY17" fmla="*/ 3309257 h 3410857"/>
              <a:gd name="connsiteX18" fmla="*/ 1277257 w 2772229"/>
              <a:gd name="connsiteY18" fmla="*/ 3381829 h 3410857"/>
              <a:gd name="connsiteX19" fmla="*/ 1190171 w 2772229"/>
              <a:gd name="connsiteY19" fmla="*/ 3294743 h 3410857"/>
              <a:gd name="connsiteX20" fmla="*/ 1001486 w 2772229"/>
              <a:gd name="connsiteY20" fmla="*/ 3352800 h 3410857"/>
              <a:gd name="connsiteX21" fmla="*/ 914400 w 2772229"/>
              <a:gd name="connsiteY21" fmla="*/ 3294743 h 3410857"/>
              <a:gd name="connsiteX22" fmla="*/ 798286 w 2772229"/>
              <a:gd name="connsiteY22" fmla="*/ 3367314 h 3410857"/>
              <a:gd name="connsiteX23" fmla="*/ 638629 w 2772229"/>
              <a:gd name="connsiteY23" fmla="*/ 3367314 h 3410857"/>
              <a:gd name="connsiteX24" fmla="*/ 508000 w 2772229"/>
              <a:gd name="connsiteY24" fmla="*/ 3338286 h 3410857"/>
              <a:gd name="connsiteX25" fmla="*/ 391886 w 2772229"/>
              <a:gd name="connsiteY25" fmla="*/ 3396343 h 3410857"/>
              <a:gd name="connsiteX26" fmla="*/ 217714 w 2772229"/>
              <a:gd name="connsiteY26" fmla="*/ 3352800 h 3410857"/>
              <a:gd name="connsiteX27" fmla="*/ 116114 w 2772229"/>
              <a:gd name="connsiteY27" fmla="*/ 3381829 h 3410857"/>
              <a:gd name="connsiteX28" fmla="*/ 0 w 2772229"/>
              <a:gd name="connsiteY28" fmla="*/ 3367314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72229" h="3410857">
                <a:moveTo>
                  <a:pt x="0" y="3367314"/>
                </a:moveTo>
                <a:lnTo>
                  <a:pt x="14514" y="0"/>
                </a:lnTo>
                <a:lnTo>
                  <a:pt x="2772229" y="58057"/>
                </a:lnTo>
                <a:lnTo>
                  <a:pt x="2772229" y="3381829"/>
                </a:lnTo>
                <a:lnTo>
                  <a:pt x="2641600" y="3323772"/>
                </a:lnTo>
                <a:lnTo>
                  <a:pt x="2569029" y="3323772"/>
                </a:lnTo>
                <a:lnTo>
                  <a:pt x="2496457" y="3367314"/>
                </a:lnTo>
                <a:lnTo>
                  <a:pt x="2409371" y="3338286"/>
                </a:lnTo>
                <a:lnTo>
                  <a:pt x="2293257" y="3352800"/>
                </a:lnTo>
                <a:lnTo>
                  <a:pt x="2249714" y="3396343"/>
                </a:lnTo>
                <a:lnTo>
                  <a:pt x="2148114" y="3338286"/>
                </a:lnTo>
                <a:lnTo>
                  <a:pt x="2133600" y="3410857"/>
                </a:lnTo>
                <a:lnTo>
                  <a:pt x="1944914" y="3396343"/>
                </a:lnTo>
                <a:lnTo>
                  <a:pt x="1857829" y="3338286"/>
                </a:lnTo>
                <a:lnTo>
                  <a:pt x="1785257" y="3367314"/>
                </a:lnTo>
                <a:lnTo>
                  <a:pt x="1625600" y="3367314"/>
                </a:lnTo>
                <a:lnTo>
                  <a:pt x="1538514" y="3381829"/>
                </a:lnTo>
                <a:lnTo>
                  <a:pt x="1451429" y="3309257"/>
                </a:lnTo>
                <a:lnTo>
                  <a:pt x="1277257" y="3381829"/>
                </a:lnTo>
                <a:lnTo>
                  <a:pt x="1190171" y="3294743"/>
                </a:lnTo>
                <a:lnTo>
                  <a:pt x="1001486" y="3352800"/>
                </a:lnTo>
                <a:lnTo>
                  <a:pt x="914400" y="3294743"/>
                </a:lnTo>
                <a:lnTo>
                  <a:pt x="798286" y="3367314"/>
                </a:lnTo>
                <a:lnTo>
                  <a:pt x="638629" y="3367314"/>
                </a:lnTo>
                <a:lnTo>
                  <a:pt x="508000" y="3338286"/>
                </a:lnTo>
                <a:lnTo>
                  <a:pt x="391886" y="3396343"/>
                </a:lnTo>
                <a:lnTo>
                  <a:pt x="217714" y="3352800"/>
                </a:lnTo>
                <a:lnTo>
                  <a:pt x="116114" y="3381829"/>
                </a:lnTo>
                <a:lnTo>
                  <a:pt x="0" y="3367314"/>
                </a:lnTo>
                <a:close/>
              </a:path>
            </a:pathLst>
          </a:custGeom>
          <a:solidFill>
            <a:schemeClr val="tx1">
              <a:alpha val="28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: Shape 7">
            <a:extLst>
              <a:ext uri="{FF2B5EF4-FFF2-40B4-BE49-F238E27FC236}">
                <a16:creationId xmlns:a16="http://schemas.microsoft.com/office/drawing/2014/main" xmlns="" id="{28336F58-4C0A-41A8-A8C7-B16674D9A2E3}"/>
              </a:ext>
            </a:extLst>
          </p:cNvPr>
          <p:cNvSpPr/>
          <p:nvPr/>
        </p:nvSpPr>
        <p:spPr>
          <a:xfrm>
            <a:off x="4309713" y="1118613"/>
            <a:ext cx="3295934" cy="4063075"/>
          </a:xfrm>
          <a:custGeom>
            <a:avLst/>
            <a:gdLst>
              <a:gd name="connsiteX0" fmla="*/ 0 w 2772229"/>
              <a:gd name="connsiteY0" fmla="*/ 3367314 h 3410857"/>
              <a:gd name="connsiteX1" fmla="*/ 14514 w 2772229"/>
              <a:gd name="connsiteY1" fmla="*/ 0 h 3410857"/>
              <a:gd name="connsiteX2" fmla="*/ 2772229 w 2772229"/>
              <a:gd name="connsiteY2" fmla="*/ 58057 h 3410857"/>
              <a:gd name="connsiteX3" fmla="*/ 2772229 w 2772229"/>
              <a:gd name="connsiteY3" fmla="*/ 3381829 h 3410857"/>
              <a:gd name="connsiteX4" fmla="*/ 2641600 w 2772229"/>
              <a:gd name="connsiteY4" fmla="*/ 3323772 h 3410857"/>
              <a:gd name="connsiteX5" fmla="*/ 2569029 w 2772229"/>
              <a:gd name="connsiteY5" fmla="*/ 3323772 h 3410857"/>
              <a:gd name="connsiteX6" fmla="*/ 2496457 w 2772229"/>
              <a:gd name="connsiteY6" fmla="*/ 3367314 h 3410857"/>
              <a:gd name="connsiteX7" fmla="*/ 2409371 w 2772229"/>
              <a:gd name="connsiteY7" fmla="*/ 3338286 h 3410857"/>
              <a:gd name="connsiteX8" fmla="*/ 2293257 w 2772229"/>
              <a:gd name="connsiteY8" fmla="*/ 3352800 h 3410857"/>
              <a:gd name="connsiteX9" fmla="*/ 2249714 w 2772229"/>
              <a:gd name="connsiteY9" fmla="*/ 3396343 h 3410857"/>
              <a:gd name="connsiteX10" fmla="*/ 2148114 w 2772229"/>
              <a:gd name="connsiteY10" fmla="*/ 3338286 h 3410857"/>
              <a:gd name="connsiteX11" fmla="*/ 2133600 w 2772229"/>
              <a:gd name="connsiteY11" fmla="*/ 3410857 h 3410857"/>
              <a:gd name="connsiteX12" fmla="*/ 1944914 w 2772229"/>
              <a:gd name="connsiteY12" fmla="*/ 3396343 h 3410857"/>
              <a:gd name="connsiteX13" fmla="*/ 1857829 w 2772229"/>
              <a:gd name="connsiteY13" fmla="*/ 3338286 h 3410857"/>
              <a:gd name="connsiteX14" fmla="*/ 1785257 w 2772229"/>
              <a:gd name="connsiteY14" fmla="*/ 3367314 h 3410857"/>
              <a:gd name="connsiteX15" fmla="*/ 1625600 w 2772229"/>
              <a:gd name="connsiteY15" fmla="*/ 3367314 h 3410857"/>
              <a:gd name="connsiteX16" fmla="*/ 1538514 w 2772229"/>
              <a:gd name="connsiteY16" fmla="*/ 3381829 h 3410857"/>
              <a:gd name="connsiteX17" fmla="*/ 1451429 w 2772229"/>
              <a:gd name="connsiteY17" fmla="*/ 3309257 h 3410857"/>
              <a:gd name="connsiteX18" fmla="*/ 1277257 w 2772229"/>
              <a:gd name="connsiteY18" fmla="*/ 3381829 h 3410857"/>
              <a:gd name="connsiteX19" fmla="*/ 1190171 w 2772229"/>
              <a:gd name="connsiteY19" fmla="*/ 3294743 h 3410857"/>
              <a:gd name="connsiteX20" fmla="*/ 1001486 w 2772229"/>
              <a:gd name="connsiteY20" fmla="*/ 3352800 h 3410857"/>
              <a:gd name="connsiteX21" fmla="*/ 914400 w 2772229"/>
              <a:gd name="connsiteY21" fmla="*/ 3294743 h 3410857"/>
              <a:gd name="connsiteX22" fmla="*/ 798286 w 2772229"/>
              <a:gd name="connsiteY22" fmla="*/ 3367314 h 3410857"/>
              <a:gd name="connsiteX23" fmla="*/ 638629 w 2772229"/>
              <a:gd name="connsiteY23" fmla="*/ 3367314 h 3410857"/>
              <a:gd name="connsiteX24" fmla="*/ 508000 w 2772229"/>
              <a:gd name="connsiteY24" fmla="*/ 3338286 h 3410857"/>
              <a:gd name="connsiteX25" fmla="*/ 391886 w 2772229"/>
              <a:gd name="connsiteY25" fmla="*/ 3396343 h 3410857"/>
              <a:gd name="connsiteX26" fmla="*/ 217714 w 2772229"/>
              <a:gd name="connsiteY26" fmla="*/ 3352800 h 3410857"/>
              <a:gd name="connsiteX27" fmla="*/ 116114 w 2772229"/>
              <a:gd name="connsiteY27" fmla="*/ 3381829 h 3410857"/>
              <a:gd name="connsiteX28" fmla="*/ 0 w 2772229"/>
              <a:gd name="connsiteY28" fmla="*/ 3367314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72229" h="3410857">
                <a:moveTo>
                  <a:pt x="0" y="3367314"/>
                </a:moveTo>
                <a:lnTo>
                  <a:pt x="14514" y="0"/>
                </a:lnTo>
                <a:lnTo>
                  <a:pt x="2772229" y="58057"/>
                </a:lnTo>
                <a:lnTo>
                  <a:pt x="2772229" y="3381829"/>
                </a:lnTo>
                <a:lnTo>
                  <a:pt x="2641600" y="3323772"/>
                </a:lnTo>
                <a:lnTo>
                  <a:pt x="2569029" y="3323772"/>
                </a:lnTo>
                <a:lnTo>
                  <a:pt x="2496457" y="3367314"/>
                </a:lnTo>
                <a:lnTo>
                  <a:pt x="2409371" y="3338286"/>
                </a:lnTo>
                <a:lnTo>
                  <a:pt x="2293257" y="3352800"/>
                </a:lnTo>
                <a:lnTo>
                  <a:pt x="2249714" y="3396343"/>
                </a:lnTo>
                <a:lnTo>
                  <a:pt x="2148114" y="3338286"/>
                </a:lnTo>
                <a:lnTo>
                  <a:pt x="2133600" y="3410857"/>
                </a:lnTo>
                <a:lnTo>
                  <a:pt x="1944914" y="3396343"/>
                </a:lnTo>
                <a:lnTo>
                  <a:pt x="1857829" y="3338286"/>
                </a:lnTo>
                <a:lnTo>
                  <a:pt x="1785257" y="3367314"/>
                </a:lnTo>
                <a:lnTo>
                  <a:pt x="1625600" y="3367314"/>
                </a:lnTo>
                <a:lnTo>
                  <a:pt x="1538514" y="3381829"/>
                </a:lnTo>
                <a:lnTo>
                  <a:pt x="1451429" y="3309257"/>
                </a:lnTo>
                <a:lnTo>
                  <a:pt x="1277257" y="3381829"/>
                </a:lnTo>
                <a:lnTo>
                  <a:pt x="1190171" y="3294743"/>
                </a:lnTo>
                <a:lnTo>
                  <a:pt x="1001486" y="3352800"/>
                </a:lnTo>
                <a:lnTo>
                  <a:pt x="914400" y="3294743"/>
                </a:lnTo>
                <a:lnTo>
                  <a:pt x="798286" y="3367314"/>
                </a:lnTo>
                <a:lnTo>
                  <a:pt x="638629" y="3367314"/>
                </a:lnTo>
                <a:lnTo>
                  <a:pt x="508000" y="3338286"/>
                </a:lnTo>
                <a:lnTo>
                  <a:pt x="391886" y="3396343"/>
                </a:lnTo>
                <a:lnTo>
                  <a:pt x="217714" y="3352800"/>
                </a:lnTo>
                <a:lnTo>
                  <a:pt x="116114" y="3381829"/>
                </a:lnTo>
                <a:lnTo>
                  <a:pt x="0" y="3367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: Shape 5">
            <a:extLst>
              <a:ext uri="{FF2B5EF4-FFF2-40B4-BE49-F238E27FC236}">
                <a16:creationId xmlns:a16="http://schemas.microsoft.com/office/drawing/2014/main" xmlns="" id="{2FDCA827-974E-496C-8CC6-E0CE8BC2EBAD}"/>
              </a:ext>
            </a:extLst>
          </p:cNvPr>
          <p:cNvSpPr/>
          <p:nvPr/>
        </p:nvSpPr>
        <p:spPr>
          <a:xfrm rot="21258981">
            <a:off x="750228" y="1337844"/>
            <a:ext cx="3278677" cy="4443448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solidFill>
            <a:schemeClr val="tx1">
              <a:alpha val="28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: Shape 4">
            <a:extLst>
              <a:ext uri="{FF2B5EF4-FFF2-40B4-BE49-F238E27FC236}">
                <a16:creationId xmlns:a16="http://schemas.microsoft.com/office/drawing/2014/main" xmlns="" id="{F87976BA-7239-45EF-AEDE-16DBDAB18C70}"/>
              </a:ext>
            </a:extLst>
          </p:cNvPr>
          <p:cNvSpPr/>
          <p:nvPr/>
        </p:nvSpPr>
        <p:spPr>
          <a:xfrm>
            <a:off x="535695" y="1096085"/>
            <a:ext cx="3278677" cy="4443448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: Shape 3">
            <a:extLst>
              <a:ext uri="{FF2B5EF4-FFF2-40B4-BE49-F238E27FC236}">
                <a16:creationId xmlns:a16="http://schemas.microsoft.com/office/drawing/2014/main" xmlns="" id="{69E28618-11B2-4AF0-99F6-97675C4D172C}"/>
              </a:ext>
            </a:extLst>
          </p:cNvPr>
          <p:cNvSpPr/>
          <p:nvPr/>
        </p:nvSpPr>
        <p:spPr>
          <a:xfrm>
            <a:off x="535695" y="940057"/>
            <a:ext cx="3278677" cy="4443448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: Shape 6">
            <a:extLst>
              <a:ext uri="{FF2B5EF4-FFF2-40B4-BE49-F238E27FC236}">
                <a16:creationId xmlns:a16="http://schemas.microsoft.com/office/drawing/2014/main" xmlns="" id="{360F3BBB-4F64-4B87-979C-550A23114E30}"/>
              </a:ext>
            </a:extLst>
          </p:cNvPr>
          <p:cNvSpPr/>
          <p:nvPr/>
        </p:nvSpPr>
        <p:spPr>
          <a:xfrm>
            <a:off x="4309714" y="980728"/>
            <a:ext cx="3295934" cy="4063075"/>
          </a:xfrm>
          <a:custGeom>
            <a:avLst/>
            <a:gdLst>
              <a:gd name="connsiteX0" fmla="*/ 0 w 2772229"/>
              <a:gd name="connsiteY0" fmla="*/ 3367314 h 3410857"/>
              <a:gd name="connsiteX1" fmla="*/ 14514 w 2772229"/>
              <a:gd name="connsiteY1" fmla="*/ 0 h 3410857"/>
              <a:gd name="connsiteX2" fmla="*/ 2772229 w 2772229"/>
              <a:gd name="connsiteY2" fmla="*/ 58057 h 3410857"/>
              <a:gd name="connsiteX3" fmla="*/ 2772229 w 2772229"/>
              <a:gd name="connsiteY3" fmla="*/ 3381829 h 3410857"/>
              <a:gd name="connsiteX4" fmla="*/ 2641600 w 2772229"/>
              <a:gd name="connsiteY4" fmla="*/ 3323772 h 3410857"/>
              <a:gd name="connsiteX5" fmla="*/ 2569029 w 2772229"/>
              <a:gd name="connsiteY5" fmla="*/ 3323772 h 3410857"/>
              <a:gd name="connsiteX6" fmla="*/ 2496457 w 2772229"/>
              <a:gd name="connsiteY6" fmla="*/ 3367314 h 3410857"/>
              <a:gd name="connsiteX7" fmla="*/ 2409371 w 2772229"/>
              <a:gd name="connsiteY7" fmla="*/ 3338286 h 3410857"/>
              <a:gd name="connsiteX8" fmla="*/ 2293257 w 2772229"/>
              <a:gd name="connsiteY8" fmla="*/ 3352800 h 3410857"/>
              <a:gd name="connsiteX9" fmla="*/ 2249714 w 2772229"/>
              <a:gd name="connsiteY9" fmla="*/ 3396343 h 3410857"/>
              <a:gd name="connsiteX10" fmla="*/ 2148114 w 2772229"/>
              <a:gd name="connsiteY10" fmla="*/ 3338286 h 3410857"/>
              <a:gd name="connsiteX11" fmla="*/ 2133600 w 2772229"/>
              <a:gd name="connsiteY11" fmla="*/ 3410857 h 3410857"/>
              <a:gd name="connsiteX12" fmla="*/ 1944914 w 2772229"/>
              <a:gd name="connsiteY12" fmla="*/ 3396343 h 3410857"/>
              <a:gd name="connsiteX13" fmla="*/ 1857829 w 2772229"/>
              <a:gd name="connsiteY13" fmla="*/ 3338286 h 3410857"/>
              <a:gd name="connsiteX14" fmla="*/ 1785257 w 2772229"/>
              <a:gd name="connsiteY14" fmla="*/ 3367314 h 3410857"/>
              <a:gd name="connsiteX15" fmla="*/ 1625600 w 2772229"/>
              <a:gd name="connsiteY15" fmla="*/ 3367314 h 3410857"/>
              <a:gd name="connsiteX16" fmla="*/ 1538514 w 2772229"/>
              <a:gd name="connsiteY16" fmla="*/ 3381829 h 3410857"/>
              <a:gd name="connsiteX17" fmla="*/ 1451429 w 2772229"/>
              <a:gd name="connsiteY17" fmla="*/ 3309257 h 3410857"/>
              <a:gd name="connsiteX18" fmla="*/ 1277257 w 2772229"/>
              <a:gd name="connsiteY18" fmla="*/ 3381829 h 3410857"/>
              <a:gd name="connsiteX19" fmla="*/ 1190171 w 2772229"/>
              <a:gd name="connsiteY19" fmla="*/ 3294743 h 3410857"/>
              <a:gd name="connsiteX20" fmla="*/ 1001486 w 2772229"/>
              <a:gd name="connsiteY20" fmla="*/ 3352800 h 3410857"/>
              <a:gd name="connsiteX21" fmla="*/ 914400 w 2772229"/>
              <a:gd name="connsiteY21" fmla="*/ 3294743 h 3410857"/>
              <a:gd name="connsiteX22" fmla="*/ 798286 w 2772229"/>
              <a:gd name="connsiteY22" fmla="*/ 3367314 h 3410857"/>
              <a:gd name="connsiteX23" fmla="*/ 638629 w 2772229"/>
              <a:gd name="connsiteY23" fmla="*/ 3367314 h 3410857"/>
              <a:gd name="connsiteX24" fmla="*/ 508000 w 2772229"/>
              <a:gd name="connsiteY24" fmla="*/ 3338286 h 3410857"/>
              <a:gd name="connsiteX25" fmla="*/ 391886 w 2772229"/>
              <a:gd name="connsiteY25" fmla="*/ 3396343 h 3410857"/>
              <a:gd name="connsiteX26" fmla="*/ 217714 w 2772229"/>
              <a:gd name="connsiteY26" fmla="*/ 3352800 h 3410857"/>
              <a:gd name="connsiteX27" fmla="*/ 116114 w 2772229"/>
              <a:gd name="connsiteY27" fmla="*/ 3381829 h 3410857"/>
              <a:gd name="connsiteX28" fmla="*/ 0 w 2772229"/>
              <a:gd name="connsiteY28" fmla="*/ 3367314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72229" h="3410857">
                <a:moveTo>
                  <a:pt x="0" y="3367314"/>
                </a:moveTo>
                <a:lnTo>
                  <a:pt x="14514" y="0"/>
                </a:lnTo>
                <a:lnTo>
                  <a:pt x="2772229" y="58057"/>
                </a:lnTo>
                <a:lnTo>
                  <a:pt x="2772229" y="3381829"/>
                </a:lnTo>
                <a:lnTo>
                  <a:pt x="2641600" y="3323772"/>
                </a:lnTo>
                <a:lnTo>
                  <a:pt x="2569029" y="3323772"/>
                </a:lnTo>
                <a:lnTo>
                  <a:pt x="2496457" y="3367314"/>
                </a:lnTo>
                <a:lnTo>
                  <a:pt x="2409371" y="3338286"/>
                </a:lnTo>
                <a:lnTo>
                  <a:pt x="2293257" y="3352800"/>
                </a:lnTo>
                <a:lnTo>
                  <a:pt x="2249714" y="3396343"/>
                </a:lnTo>
                <a:lnTo>
                  <a:pt x="2148114" y="3338286"/>
                </a:lnTo>
                <a:lnTo>
                  <a:pt x="2133600" y="3410857"/>
                </a:lnTo>
                <a:lnTo>
                  <a:pt x="1944914" y="3396343"/>
                </a:lnTo>
                <a:lnTo>
                  <a:pt x="1857829" y="3338286"/>
                </a:lnTo>
                <a:lnTo>
                  <a:pt x="1785257" y="3367314"/>
                </a:lnTo>
                <a:lnTo>
                  <a:pt x="1625600" y="3367314"/>
                </a:lnTo>
                <a:lnTo>
                  <a:pt x="1538514" y="3381829"/>
                </a:lnTo>
                <a:lnTo>
                  <a:pt x="1451429" y="3309257"/>
                </a:lnTo>
                <a:lnTo>
                  <a:pt x="1277257" y="3381829"/>
                </a:lnTo>
                <a:lnTo>
                  <a:pt x="1190171" y="3294743"/>
                </a:lnTo>
                <a:lnTo>
                  <a:pt x="1001486" y="3352800"/>
                </a:lnTo>
                <a:lnTo>
                  <a:pt x="914400" y="3294743"/>
                </a:lnTo>
                <a:lnTo>
                  <a:pt x="798286" y="3367314"/>
                </a:lnTo>
                <a:lnTo>
                  <a:pt x="638629" y="3367314"/>
                </a:lnTo>
                <a:lnTo>
                  <a:pt x="508000" y="3338286"/>
                </a:lnTo>
                <a:lnTo>
                  <a:pt x="391886" y="3396343"/>
                </a:lnTo>
                <a:lnTo>
                  <a:pt x="217714" y="3352800"/>
                </a:lnTo>
                <a:lnTo>
                  <a:pt x="116114" y="3381829"/>
                </a:lnTo>
                <a:lnTo>
                  <a:pt x="0" y="3367314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xmlns="" id="{91A3FD3A-AE85-4A6C-B39D-F37CD7494CBB}"/>
              </a:ext>
            </a:extLst>
          </p:cNvPr>
          <p:cNvSpPr/>
          <p:nvPr/>
        </p:nvSpPr>
        <p:spPr>
          <a:xfrm rot="21429876" flipH="1">
            <a:off x="8326052" y="1387712"/>
            <a:ext cx="3278677" cy="4443448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solidFill>
            <a:schemeClr val="tx1">
              <a:alpha val="28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xmlns="" id="{558D3A8D-7A23-4B45-BFAF-D4E8131ED1DF}"/>
              </a:ext>
            </a:extLst>
          </p:cNvPr>
          <p:cNvSpPr/>
          <p:nvPr/>
        </p:nvSpPr>
        <p:spPr>
          <a:xfrm flipH="1">
            <a:off x="8079628" y="1136756"/>
            <a:ext cx="3278677" cy="4443448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xmlns="" id="{6E18F024-83B1-40C1-84A6-BAAB0F73B580}"/>
              </a:ext>
            </a:extLst>
          </p:cNvPr>
          <p:cNvSpPr/>
          <p:nvPr/>
        </p:nvSpPr>
        <p:spPr>
          <a:xfrm flipH="1">
            <a:off x="8079628" y="980728"/>
            <a:ext cx="3278677" cy="4443448"/>
          </a:xfrm>
          <a:custGeom>
            <a:avLst/>
            <a:gdLst>
              <a:gd name="connsiteX0" fmla="*/ 0 w 2757714"/>
              <a:gd name="connsiteY0" fmla="*/ 3730171 h 3730171"/>
              <a:gd name="connsiteX1" fmla="*/ 29028 w 2757714"/>
              <a:gd name="connsiteY1" fmla="*/ 0 h 3730171"/>
              <a:gd name="connsiteX2" fmla="*/ 2757714 w 2757714"/>
              <a:gd name="connsiteY2" fmla="*/ 58057 h 3730171"/>
              <a:gd name="connsiteX3" fmla="*/ 2757714 w 2757714"/>
              <a:gd name="connsiteY3" fmla="*/ 3236685 h 3730171"/>
              <a:gd name="connsiteX4" fmla="*/ 2714171 w 2757714"/>
              <a:gd name="connsiteY4" fmla="*/ 3236685 h 3730171"/>
              <a:gd name="connsiteX5" fmla="*/ 2569028 w 2757714"/>
              <a:gd name="connsiteY5" fmla="*/ 3236685 h 3730171"/>
              <a:gd name="connsiteX6" fmla="*/ 2569028 w 2757714"/>
              <a:gd name="connsiteY6" fmla="*/ 3236685 h 3730171"/>
              <a:gd name="connsiteX7" fmla="*/ 2380343 w 2757714"/>
              <a:gd name="connsiteY7" fmla="*/ 3236685 h 3730171"/>
              <a:gd name="connsiteX8" fmla="*/ 2307771 w 2757714"/>
              <a:gd name="connsiteY8" fmla="*/ 3294742 h 3730171"/>
              <a:gd name="connsiteX9" fmla="*/ 2206171 w 2757714"/>
              <a:gd name="connsiteY9" fmla="*/ 3309257 h 3730171"/>
              <a:gd name="connsiteX10" fmla="*/ 2148114 w 2757714"/>
              <a:gd name="connsiteY10" fmla="*/ 3265714 h 3730171"/>
              <a:gd name="connsiteX11" fmla="*/ 2017485 w 2757714"/>
              <a:gd name="connsiteY11" fmla="*/ 3309257 h 3730171"/>
              <a:gd name="connsiteX12" fmla="*/ 1959428 w 2757714"/>
              <a:gd name="connsiteY12" fmla="*/ 3294742 h 3730171"/>
              <a:gd name="connsiteX13" fmla="*/ 1886857 w 2757714"/>
              <a:gd name="connsiteY13" fmla="*/ 3367314 h 3730171"/>
              <a:gd name="connsiteX14" fmla="*/ 1770743 w 2757714"/>
              <a:gd name="connsiteY14" fmla="*/ 3367314 h 3730171"/>
              <a:gd name="connsiteX15" fmla="*/ 1727200 w 2757714"/>
              <a:gd name="connsiteY15" fmla="*/ 3323771 h 3730171"/>
              <a:gd name="connsiteX16" fmla="*/ 1567543 w 2757714"/>
              <a:gd name="connsiteY16" fmla="*/ 3396342 h 3730171"/>
              <a:gd name="connsiteX17" fmla="*/ 1567543 w 2757714"/>
              <a:gd name="connsiteY17" fmla="*/ 3396342 h 3730171"/>
              <a:gd name="connsiteX18" fmla="*/ 1335314 w 2757714"/>
              <a:gd name="connsiteY18" fmla="*/ 3396342 h 3730171"/>
              <a:gd name="connsiteX19" fmla="*/ 1233714 w 2757714"/>
              <a:gd name="connsiteY19" fmla="*/ 3454400 h 3730171"/>
              <a:gd name="connsiteX20" fmla="*/ 1190171 w 2757714"/>
              <a:gd name="connsiteY20" fmla="*/ 3381828 h 3730171"/>
              <a:gd name="connsiteX21" fmla="*/ 1045028 w 2757714"/>
              <a:gd name="connsiteY21" fmla="*/ 3468914 h 3730171"/>
              <a:gd name="connsiteX22" fmla="*/ 1001485 w 2757714"/>
              <a:gd name="connsiteY22" fmla="*/ 3483428 h 3730171"/>
              <a:gd name="connsiteX23" fmla="*/ 870857 w 2757714"/>
              <a:gd name="connsiteY23" fmla="*/ 3541485 h 3730171"/>
              <a:gd name="connsiteX24" fmla="*/ 812800 w 2757714"/>
              <a:gd name="connsiteY24" fmla="*/ 3497942 h 3730171"/>
              <a:gd name="connsiteX25" fmla="*/ 667657 w 2757714"/>
              <a:gd name="connsiteY25" fmla="*/ 3585028 h 3730171"/>
              <a:gd name="connsiteX26" fmla="*/ 609600 w 2757714"/>
              <a:gd name="connsiteY26" fmla="*/ 3526971 h 3730171"/>
              <a:gd name="connsiteX27" fmla="*/ 508000 w 2757714"/>
              <a:gd name="connsiteY27" fmla="*/ 3657600 h 3730171"/>
              <a:gd name="connsiteX28" fmla="*/ 464457 w 2757714"/>
              <a:gd name="connsiteY28" fmla="*/ 3614057 h 3730171"/>
              <a:gd name="connsiteX29" fmla="*/ 391885 w 2757714"/>
              <a:gd name="connsiteY29" fmla="*/ 3628571 h 3730171"/>
              <a:gd name="connsiteX30" fmla="*/ 290285 w 2757714"/>
              <a:gd name="connsiteY30" fmla="*/ 3657600 h 3730171"/>
              <a:gd name="connsiteX31" fmla="*/ 217714 w 2757714"/>
              <a:gd name="connsiteY31" fmla="*/ 3701142 h 3730171"/>
              <a:gd name="connsiteX32" fmla="*/ 130628 w 2757714"/>
              <a:gd name="connsiteY32" fmla="*/ 3686628 h 3730171"/>
              <a:gd name="connsiteX33" fmla="*/ 101600 w 2757714"/>
              <a:gd name="connsiteY33" fmla="*/ 3730171 h 3730171"/>
              <a:gd name="connsiteX34" fmla="*/ 0 w 2757714"/>
              <a:gd name="connsiteY34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7714" h="3730171">
                <a:moveTo>
                  <a:pt x="0" y="3730171"/>
                </a:moveTo>
                <a:lnTo>
                  <a:pt x="29028" y="0"/>
                </a:lnTo>
                <a:lnTo>
                  <a:pt x="2757714" y="58057"/>
                </a:lnTo>
                <a:lnTo>
                  <a:pt x="2757714" y="3236685"/>
                </a:lnTo>
                <a:lnTo>
                  <a:pt x="2714171" y="3236685"/>
                </a:lnTo>
                <a:lnTo>
                  <a:pt x="2569028" y="3236685"/>
                </a:lnTo>
                <a:lnTo>
                  <a:pt x="2569028" y="3236685"/>
                </a:lnTo>
                <a:lnTo>
                  <a:pt x="2380343" y="3236685"/>
                </a:lnTo>
                <a:lnTo>
                  <a:pt x="2307771" y="3294742"/>
                </a:lnTo>
                <a:lnTo>
                  <a:pt x="2206171" y="3309257"/>
                </a:lnTo>
                <a:lnTo>
                  <a:pt x="2148114" y="3265714"/>
                </a:lnTo>
                <a:lnTo>
                  <a:pt x="2017485" y="3309257"/>
                </a:lnTo>
                <a:lnTo>
                  <a:pt x="1959428" y="3294742"/>
                </a:lnTo>
                <a:lnTo>
                  <a:pt x="1886857" y="3367314"/>
                </a:lnTo>
                <a:lnTo>
                  <a:pt x="1770743" y="3367314"/>
                </a:lnTo>
                <a:lnTo>
                  <a:pt x="1727200" y="3323771"/>
                </a:lnTo>
                <a:lnTo>
                  <a:pt x="1567543" y="3396342"/>
                </a:lnTo>
                <a:lnTo>
                  <a:pt x="1567543" y="3396342"/>
                </a:lnTo>
                <a:lnTo>
                  <a:pt x="1335314" y="3396342"/>
                </a:lnTo>
                <a:lnTo>
                  <a:pt x="1233714" y="3454400"/>
                </a:lnTo>
                <a:lnTo>
                  <a:pt x="1190171" y="3381828"/>
                </a:lnTo>
                <a:lnTo>
                  <a:pt x="1045028" y="3468914"/>
                </a:lnTo>
                <a:lnTo>
                  <a:pt x="1001485" y="3483428"/>
                </a:lnTo>
                <a:lnTo>
                  <a:pt x="870857" y="3541485"/>
                </a:lnTo>
                <a:lnTo>
                  <a:pt x="812800" y="3497942"/>
                </a:lnTo>
                <a:lnTo>
                  <a:pt x="667657" y="3585028"/>
                </a:lnTo>
                <a:lnTo>
                  <a:pt x="609600" y="3526971"/>
                </a:lnTo>
                <a:lnTo>
                  <a:pt x="508000" y="3657600"/>
                </a:lnTo>
                <a:lnTo>
                  <a:pt x="464457" y="3614057"/>
                </a:lnTo>
                <a:lnTo>
                  <a:pt x="391885" y="3628571"/>
                </a:lnTo>
                <a:lnTo>
                  <a:pt x="290285" y="3657600"/>
                </a:lnTo>
                <a:lnTo>
                  <a:pt x="217714" y="3701142"/>
                </a:lnTo>
                <a:lnTo>
                  <a:pt x="130628" y="3686628"/>
                </a:lnTo>
                <a:lnTo>
                  <a:pt x="101600" y="3730171"/>
                </a:lnTo>
                <a:lnTo>
                  <a:pt x="0" y="3730171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9" name="Group 45">
            <a:extLst>
              <a:ext uri="{FF2B5EF4-FFF2-40B4-BE49-F238E27FC236}">
                <a16:creationId xmlns:a16="http://schemas.microsoft.com/office/drawing/2014/main" xmlns="" id="{A5C73544-5D43-42BA-8AAD-78AF85865164}"/>
              </a:ext>
            </a:extLst>
          </p:cNvPr>
          <p:cNvGrpSpPr/>
          <p:nvPr/>
        </p:nvGrpSpPr>
        <p:grpSpPr>
          <a:xfrm>
            <a:off x="5105322" y="233132"/>
            <a:ext cx="1932010" cy="1693459"/>
            <a:chOff x="5370897" y="1195131"/>
            <a:chExt cx="1932010" cy="1693459"/>
          </a:xfrm>
        </p:grpSpPr>
        <p:sp>
          <p:nvSpPr>
            <p:cNvPr id="20" name="Hexagon 20">
              <a:extLst>
                <a:ext uri="{FF2B5EF4-FFF2-40B4-BE49-F238E27FC236}">
                  <a16:creationId xmlns:a16="http://schemas.microsoft.com/office/drawing/2014/main" xmlns="" id="{7F15458F-E496-4A01-B613-A403947575BD}"/>
                </a:ext>
              </a:extLst>
            </p:cNvPr>
            <p:cNvSpPr/>
            <p:nvPr/>
          </p:nvSpPr>
          <p:spPr>
            <a:xfrm>
              <a:off x="5655825" y="1468692"/>
              <a:ext cx="1647082" cy="1419898"/>
            </a:xfrm>
            <a:prstGeom prst="hexagon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18">
              <a:extLst>
                <a:ext uri="{FF2B5EF4-FFF2-40B4-BE49-F238E27FC236}">
                  <a16:creationId xmlns:a16="http://schemas.microsoft.com/office/drawing/2014/main" xmlns="" id="{7160B8A3-E490-4D4E-8BBC-6C9CF0B28389}"/>
                </a:ext>
              </a:extLst>
            </p:cNvPr>
            <p:cNvSpPr/>
            <p:nvPr/>
          </p:nvSpPr>
          <p:spPr>
            <a:xfrm>
              <a:off x="5370897" y="1195131"/>
              <a:ext cx="1647082" cy="141989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19">
              <a:extLst>
                <a:ext uri="{FF2B5EF4-FFF2-40B4-BE49-F238E27FC236}">
                  <a16:creationId xmlns:a16="http://schemas.microsoft.com/office/drawing/2014/main" xmlns="" id="{5155B9CB-A507-4235-970F-11F5FC3DC62B}"/>
                </a:ext>
              </a:extLst>
            </p:cNvPr>
            <p:cNvSpPr/>
            <p:nvPr/>
          </p:nvSpPr>
          <p:spPr>
            <a:xfrm>
              <a:off x="5527483" y="1331024"/>
              <a:ext cx="1331810" cy="1148112"/>
            </a:xfrm>
            <a:prstGeom prst="hexagon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xmlns="" id="{B0751F3E-A53F-48CF-8F13-83C0E647B0D6}"/>
                </a:ext>
              </a:extLst>
            </p:cNvPr>
            <p:cNvSpPr txBox="1"/>
            <p:nvPr/>
          </p:nvSpPr>
          <p:spPr>
            <a:xfrm>
              <a:off x="5558388" y="1517344"/>
              <a:ext cx="127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white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القراءة </a:t>
              </a:r>
              <a:r>
                <a:rPr lang="ar-SA" sz="2400" b="1" dirty="0" smtClean="0">
                  <a:solidFill>
                    <a:prstClr val="white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التعليمية</a:t>
              </a:r>
              <a:endParaRPr lang="en-US" sz="2400" b="1" dirty="0">
                <a:solidFill>
                  <a:prstClr val="white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24" name="TextBox 30">
            <a:extLst>
              <a:ext uri="{FF2B5EF4-FFF2-40B4-BE49-F238E27FC236}">
                <a16:creationId xmlns:a16="http://schemas.microsoft.com/office/drawing/2014/main" xmlns="" id="{6BB4969D-40E4-41EE-A0D2-0CFCDA141682}"/>
              </a:ext>
            </a:extLst>
          </p:cNvPr>
          <p:cNvSpPr txBox="1"/>
          <p:nvPr/>
        </p:nvSpPr>
        <p:spPr>
          <a:xfrm>
            <a:off x="465153" y="2140552"/>
            <a:ext cx="3307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Hand Of Sean" panose="02000500000000000000" pitchFamily="2" charset="-128"/>
                <a:cs typeface="Simplified Arabic" panose="02020603050405020304" pitchFamily="18" charset="-78"/>
              </a:rPr>
              <a:t>يرتكب المتعلم أمثر من خطأ واحد في قراءة نص من 10 كلمات دون فهمها فهمًا صحيحًا</a:t>
            </a:r>
            <a:endParaRPr lang="ar-SA" sz="3200" b="1" dirty="0">
              <a:solidFill>
                <a:prstClr val="black"/>
              </a:solidFill>
              <a:latin typeface="Simplified Arabic" panose="02020603050405020304" pitchFamily="18" charset="-78"/>
              <a:ea typeface="Hand Of Sean" panose="02000500000000000000" pitchFamily="2" charset="-128"/>
              <a:cs typeface="Simplified Arabic" panose="02020603050405020304" pitchFamily="18" charset="-78"/>
            </a:endParaRPr>
          </a:p>
        </p:txBody>
      </p:sp>
      <p:sp>
        <p:nvSpPr>
          <p:cNvPr id="25" name="TextBox 32">
            <a:extLst>
              <a:ext uri="{FF2B5EF4-FFF2-40B4-BE49-F238E27FC236}">
                <a16:creationId xmlns:a16="http://schemas.microsoft.com/office/drawing/2014/main" xmlns="" id="{5945E036-4976-495D-AB16-EBB1DC404060}"/>
              </a:ext>
            </a:extLst>
          </p:cNvPr>
          <p:cNvSpPr txBox="1"/>
          <p:nvPr/>
        </p:nvSpPr>
        <p:spPr>
          <a:xfrm>
            <a:off x="4343694" y="1779209"/>
            <a:ext cx="31831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Hand Of Sean" panose="02000500000000000000" pitchFamily="2" charset="-128"/>
                <a:cs typeface="Simplified Arabic" panose="02020603050405020304" pitchFamily="18" charset="-78"/>
              </a:rPr>
              <a:t>يكون المتعلم قادرا على أن يقرأ ويفهم فهماً مقبولاً نصًا من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Hand Of Sean" panose="02000500000000000000" pitchFamily="2" charset="-128"/>
                <a:cs typeface="Simplified Arabic" panose="02020603050405020304" pitchFamily="18" charset="-78"/>
              </a:rPr>
              <a:t>10كلمات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ea typeface="Hand Of Sean" panose="02000500000000000000" pitchFamily="2" charset="-128"/>
                <a:cs typeface="Simplified Arabic" panose="02020603050405020304" pitchFamily="18" charset="-78"/>
              </a:rPr>
              <a:t>دون أن يرتكب أكثر من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Hand Of Sean" panose="02000500000000000000" pitchFamily="2" charset="-128"/>
                <a:cs typeface="Simplified Arabic" panose="02020603050405020304" pitchFamily="18" charset="-78"/>
              </a:rPr>
              <a:t>خطأ واحد على العموم</a:t>
            </a:r>
            <a:endParaRPr lang="ar-SA" sz="3200" b="1" dirty="0">
              <a:solidFill>
                <a:prstClr val="black"/>
              </a:solidFill>
              <a:latin typeface="Simplified Arabic" panose="02020603050405020304" pitchFamily="18" charset="-78"/>
              <a:ea typeface="Hand Of Sean" panose="02000500000000000000" pitchFamily="2" charset="-128"/>
              <a:cs typeface="Simplified Arabic" panose="02020603050405020304" pitchFamily="18" charset="-78"/>
            </a:endParaRPr>
          </a:p>
          <a:p>
            <a:pPr algn="ctr"/>
            <a:endParaRPr lang="ar-SA" sz="3200" b="1" dirty="0">
              <a:solidFill>
                <a:prstClr val="black"/>
              </a:solidFill>
              <a:latin typeface="Simplified Arabic" panose="02020603050405020304" pitchFamily="18" charset="-78"/>
              <a:ea typeface="Hand Of Sean" panose="02000500000000000000" pitchFamily="2" charset="-128"/>
              <a:cs typeface="Simplified Arabic" panose="02020603050405020304" pitchFamily="18" charset="-78"/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xmlns="" id="{65B1E7D7-6964-4895-8C6A-1510100A9DB7}"/>
              </a:ext>
            </a:extLst>
          </p:cNvPr>
          <p:cNvSpPr txBox="1"/>
          <p:nvPr/>
        </p:nvSpPr>
        <p:spPr>
          <a:xfrm>
            <a:off x="8036083" y="1661478"/>
            <a:ext cx="3369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Hand Of Sean" panose="02000500000000000000" pitchFamily="2" charset="-128"/>
                <a:cs typeface="Simplified Arabic" panose="02020603050405020304" pitchFamily="18" charset="-78"/>
              </a:rPr>
              <a:t>يكون المتعلم قادرًا  على أن يق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Hand Of Sean" panose="02000500000000000000" pitchFamily="2" charset="-128"/>
                <a:cs typeface="Simplified Arabic" panose="02020603050405020304" pitchFamily="18" charset="-78"/>
              </a:rPr>
              <a:t>رأ ويفهن نصا من 20 كلمة دون أن يرتكب أكثر من خطأ</a:t>
            </a:r>
            <a:endParaRPr lang="ar-SA" sz="3200" b="1" dirty="0">
              <a:solidFill>
                <a:prstClr val="black"/>
              </a:solidFill>
              <a:latin typeface="Simplified Arabic" panose="02020603050405020304" pitchFamily="18" charset="-78"/>
              <a:ea typeface="Hand Of Sean" panose="02000500000000000000" pitchFamily="2" charset="-128"/>
              <a:cs typeface="Simplified Arabic" panose="02020603050405020304" pitchFamily="18" charset="-78"/>
            </a:endParaRPr>
          </a:p>
        </p:txBody>
      </p:sp>
      <p:grpSp>
        <p:nvGrpSpPr>
          <p:cNvPr id="27" name="Group 46">
            <a:extLst>
              <a:ext uri="{FF2B5EF4-FFF2-40B4-BE49-F238E27FC236}">
                <a16:creationId xmlns:a16="http://schemas.microsoft.com/office/drawing/2014/main" xmlns="" id="{89F7E52A-60EF-4639-B074-25EE295290BC}"/>
              </a:ext>
            </a:extLst>
          </p:cNvPr>
          <p:cNvGrpSpPr/>
          <p:nvPr/>
        </p:nvGrpSpPr>
        <p:grpSpPr>
          <a:xfrm>
            <a:off x="8978071" y="352410"/>
            <a:ext cx="1707144" cy="1622459"/>
            <a:chOff x="9290519" y="1283300"/>
            <a:chExt cx="1707144" cy="1622459"/>
          </a:xfrm>
        </p:grpSpPr>
        <p:sp>
          <p:nvSpPr>
            <p:cNvPr id="28" name="Dodecagon 35">
              <a:extLst>
                <a:ext uri="{FF2B5EF4-FFF2-40B4-BE49-F238E27FC236}">
                  <a16:creationId xmlns:a16="http://schemas.microsoft.com/office/drawing/2014/main" xmlns="" id="{96BDB2E0-3994-4E03-9F26-96C5A7E78A65}"/>
                </a:ext>
              </a:extLst>
            </p:cNvPr>
            <p:cNvSpPr/>
            <p:nvPr/>
          </p:nvSpPr>
          <p:spPr>
            <a:xfrm>
              <a:off x="9549338" y="1457434"/>
              <a:ext cx="1448325" cy="1448325"/>
            </a:xfrm>
            <a:prstGeom prst="dodecagon">
              <a:avLst/>
            </a:prstGeom>
            <a:solidFill>
              <a:schemeClr val="tx1">
                <a:alpha val="54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Dodecagon 36">
              <a:extLst>
                <a:ext uri="{FF2B5EF4-FFF2-40B4-BE49-F238E27FC236}">
                  <a16:creationId xmlns:a16="http://schemas.microsoft.com/office/drawing/2014/main" xmlns="" id="{CF1C295E-1686-406E-8AFE-98A9EACEA490}"/>
                </a:ext>
              </a:extLst>
            </p:cNvPr>
            <p:cNvSpPr/>
            <p:nvPr/>
          </p:nvSpPr>
          <p:spPr>
            <a:xfrm>
              <a:off x="9290519" y="1283300"/>
              <a:ext cx="1448325" cy="1448325"/>
            </a:xfrm>
            <a:prstGeom prst="dodec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Dodecagon 37">
              <a:extLst>
                <a:ext uri="{FF2B5EF4-FFF2-40B4-BE49-F238E27FC236}">
                  <a16:creationId xmlns:a16="http://schemas.microsoft.com/office/drawing/2014/main" xmlns="" id="{CE8F9DDC-F537-4F64-A199-A6F915C8C4F5}"/>
                </a:ext>
              </a:extLst>
            </p:cNvPr>
            <p:cNvSpPr/>
            <p:nvPr/>
          </p:nvSpPr>
          <p:spPr>
            <a:xfrm>
              <a:off x="9358833" y="1341481"/>
              <a:ext cx="1287832" cy="1287832"/>
            </a:xfrm>
            <a:prstGeom prst="dodecagon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9">
              <a:extLst>
                <a:ext uri="{FF2B5EF4-FFF2-40B4-BE49-F238E27FC236}">
                  <a16:creationId xmlns:a16="http://schemas.microsoft.com/office/drawing/2014/main" xmlns="" id="{B711F3D2-9737-4424-87BE-575C1F06C1A2}"/>
                </a:ext>
              </a:extLst>
            </p:cNvPr>
            <p:cNvSpPr txBox="1"/>
            <p:nvPr/>
          </p:nvSpPr>
          <p:spPr>
            <a:xfrm>
              <a:off x="9335992" y="1514950"/>
              <a:ext cx="13853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prstClr val="white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القراءة المستقلة</a:t>
              </a:r>
              <a:endParaRPr lang="en-US" sz="2800" b="1" dirty="0">
                <a:solidFill>
                  <a:prstClr val="white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32" name="Group 44">
            <a:extLst>
              <a:ext uri="{FF2B5EF4-FFF2-40B4-BE49-F238E27FC236}">
                <a16:creationId xmlns:a16="http://schemas.microsoft.com/office/drawing/2014/main" xmlns="" id="{6054EF5D-9217-4CFF-815E-C69498ACC06D}"/>
              </a:ext>
            </a:extLst>
          </p:cNvPr>
          <p:cNvGrpSpPr/>
          <p:nvPr/>
        </p:nvGrpSpPr>
        <p:grpSpPr>
          <a:xfrm>
            <a:off x="1258723" y="271243"/>
            <a:ext cx="1935802" cy="1599434"/>
            <a:chOff x="1548797" y="1181477"/>
            <a:chExt cx="1935802" cy="1599434"/>
          </a:xfrm>
        </p:grpSpPr>
        <p:sp>
          <p:nvSpPr>
            <p:cNvPr id="33" name="Rectangle: Rounded Corners 15">
              <a:extLst>
                <a:ext uri="{FF2B5EF4-FFF2-40B4-BE49-F238E27FC236}">
                  <a16:creationId xmlns:a16="http://schemas.microsoft.com/office/drawing/2014/main" xmlns="" id="{4FF51BFB-6AEE-4792-BF4F-5C4A2CB3D8CE}"/>
                </a:ext>
              </a:extLst>
            </p:cNvPr>
            <p:cNvSpPr/>
            <p:nvPr/>
          </p:nvSpPr>
          <p:spPr>
            <a:xfrm rot="20402536">
              <a:off x="1829971" y="1373025"/>
              <a:ext cx="1654628" cy="1407886"/>
            </a:xfrm>
            <a:prstGeom prst="roundRect">
              <a:avLst>
                <a:gd name="adj" fmla="val 11512"/>
              </a:avLst>
            </a:prstGeom>
            <a:solidFill>
              <a:schemeClr val="tx1">
                <a:alpha val="5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: Rounded Corners 13">
              <a:extLst>
                <a:ext uri="{FF2B5EF4-FFF2-40B4-BE49-F238E27FC236}">
                  <a16:creationId xmlns:a16="http://schemas.microsoft.com/office/drawing/2014/main" xmlns="" id="{B8925233-7F8C-47ED-824F-D5A077076288}"/>
                </a:ext>
              </a:extLst>
            </p:cNvPr>
            <p:cNvSpPr/>
            <p:nvPr/>
          </p:nvSpPr>
          <p:spPr>
            <a:xfrm rot="20602948">
              <a:off x="1548797" y="1181477"/>
              <a:ext cx="1654628" cy="1407886"/>
            </a:xfrm>
            <a:prstGeom prst="roundRect">
              <a:avLst>
                <a:gd name="adj" fmla="val 115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: Rounded Corners 14">
              <a:extLst>
                <a:ext uri="{FF2B5EF4-FFF2-40B4-BE49-F238E27FC236}">
                  <a16:creationId xmlns:a16="http://schemas.microsoft.com/office/drawing/2014/main" xmlns="" id="{22347805-EF40-4688-A2B5-D54EEF95FC09}"/>
                </a:ext>
              </a:extLst>
            </p:cNvPr>
            <p:cNvSpPr/>
            <p:nvPr/>
          </p:nvSpPr>
          <p:spPr>
            <a:xfrm rot="20602948">
              <a:off x="1708695" y="1300905"/>
              <a:ext cx="1363762" cy="1160395"/>
            </a:xfrm>
            <a:prstGeom prst="roundRect">
              <a:avLst>
                <a:gd name="adj" fmla="val 115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TextBox 26">
              <a:extLst>
                <a:ext uri="{FF2B5EF4-FFF2-40B4-BE49-F238E27FC236}">
                  <a16:creationId xmlns:a16="http://schemas.microsoft.com/office/drawing/2014/main" xmlns="" id="{A3B037CE-7664-42C9-B4E5-2C0BE7562898}"/>
                </a:ext>
              </a:extLst>
            </p:cNvPr>
            <p:cNvSpPr txBox="1"/>
            <p:nvPr/>
          </p:nvSpPr>
          <p:spPr>
            <a:xfrm>
              <a:off x="1739120" y="1357503"/>
              <a:ext cx="1270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prstClr val="white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القراءة </a:t>
              </a:r>
              <a:r>
                <a:rPr lang="ar-SA" sz="3200" b="1" dirty="0" smtClean="0">
                  <a:solidFill>
                    <a:prstClr val="white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المتعثرة</a:t>
              </a:r>
              <a:endParaRPr lang="en-US" sz="3200" b="1" dirty="0">
                <a:solidFill>
                  <a:prstClr val="white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4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3539716" y="332656"/>
            <a:ext cx="5112568" cy="1168539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4800" b="1" dirty="0">
                <a:solidFill>
                  <a:schemeClr val="bg1"/>
                </a:solidFill>
                <a:cs typeface="+mj-cs"/>
              </a:rPr>
              <a:t>الكلمات البصرية </a:t>
            </a:r>
            <a:endParaRPr lang="ar-SA" sz="48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95400" y="1766806"/>
            <a:ext cx="10801200" cy="369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كلمات متواترة أو كلمات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 يتوافق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رسمها الخطي مع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نطقها الصوتي، بحيث لا يصح تحليها مقطعيًا وغالبيتها ذات معنى مجرد، ولذلك يعتمد على معرفتها بالنظر إلها كوحدة واحدة لا تتجزأ.</a:t>
            </a: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يتم اختيارها لتنمية قدرات المتعلمين على الطلاقة عن طريق المداومة على مشاهدتها وقراءتها خلال أسبوع. ليسترسل في قراءتها دون الحاجة إلى التهجي.</a:t>
            </a:r>
            <a:endParaRPr lang="en-US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86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595676"/>
              </p:ext>
            </p:extLst>
          </p:nvPr>
        </p:nvGraphicFramePr>
        <p:xfrm>
          <a:off x="839416" y="692696"/>
          <a:ext cx="10730409" cy="53285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6984776"/>
                <a:gridCol w="3745633"/>
              </a:tblGrid>
              <a:tr h="742609">
                <a:tc>
                  <a:txBody>
                    <a:bodyPr/>
                    <a:lstStyle/>
                    <a:p>
                      <a:pPr marL="104775" marR="119380"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ar-SA" sz="3000" dirty="0">
                          <a:solidFill>
                            <a:schemeClr val="bg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أنواعها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43865" marR="456565"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ar-SA" sz="3000" dirty="0">
                          <a:solidFill>
                            <a:schemeClr val="bg1"/>
                          </a:solidFill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أمثلة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1641138">
                <a:tc>
                  <a:txBody>
                    <a:bodyPr/>
                    <a:lstStyle/>
                    <a:p>
                      <a:pPr marL="109855" marR="119380" algn="just" rtl="1">
                        <a:lnSpc>
                          <a:spcPct val="100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أسماء</a:t>
                      </a:r>
                      <a:r>
                        <a:rPr lang="ar-SA" sz="3000" spc="3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 smtClean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الإشارة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،</a:t>
                      </a:r>
                      <a:r>
                        <a:rPr lang="ar-SA" sz="3000" spc="4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 smtClean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الأسماء</a:t>
                      </a:r>
                      <a:r>
                        <a:rPr lang="ar-SA" sz="3000" spc="35" dirty="0" smtClean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الموصولة،</a:t>
                      </a:r>
                      <a:r>
                        <a:rPr lang="ar-SA" sz="3000" spc="3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كلمات</a:t>
                      </a:r>
                      <a:r>
                        <a:rPr lang="ar-SA" sz="3000" spc="4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بها</a:t>
                      </a:r>
                      <a:r>
                        <a:rPr lang="ar-SA" sz="3000" spc="6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حروف</a:t>
                      </a:r>
                      <a:r>
                        <a:rPr lang="ar-SA" sz="3000" spc="3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 smtClean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زائدة:</a:t>
                      </a:r>
                      <a:r>
                        <a:rPr lang="ar-SA" sz="3000" spc="55" dirty="0" smtClean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en-US" sz="3000" spc="55" dirty="0" smtClean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 smtClean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الذي،</a:t>
                      </a:r>
                      <a:r>
                        <a:rPr lang="ar-SA" sz="3000" baseline="0" dirty="0" smtClean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 smtClean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</a:t>
                      </a:r>
                      <a:r>
                        <a:rPr lang="ar-SA" sz="3000" spc="-5" dirty="0" smtClean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ل</a:t>
                      </a:r>
                      <a:r>
                        <a:rPr lang="ar-SA" sz="3000" spc="-10" dirty="0" smtClean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تي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،</a:t>
                      </a:r>
                      <a:r>
                        <a:rPr lang="ar-SA" sz="3000" spc="3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هذا،</a:t>
                      </a:r>
                      <a:r>
                        <a:rPr lang="ar-SA" sz="3000" spc="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هذ</a:t>
                      </a:r>
                      <a:r>
                        <a:rPr lang="ar-SA" sz="3000" spc="-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ه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،</a:t>
                      </a:r>
                      <a:r>
                        <a:rPr lang="ar-SA" sz="3000" spc="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 smtClean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هؤلاء،</a:t>
                      </a:r>
                      <a:r>
                        <a:rPr lang="ar-SA" sz="3000" spc="15" dirty="0" smtClean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ذ</a:t>
                      </a:r>
                      <a:r>
                        <a:rPr lang="ar-SA" sz="3000" spc="-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ل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ك،</a:t>
                      </a:r>
                      <a:r>
                        <a:rPr lang="ar-SA" sz="3000" spc="2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أ</a:t>
                      </a:r>
                      <a:r>
                        <a:rPr lang="ar-SA" sz="3000" spc="-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ول</a:t>
                      </a:r>
                      <a:r>
                        <a:rPr lang="ar-SA" sz="3000" spc="-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ئ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ك،</a:t>
                      </a:r>
                      <a:r>
                        <a:rPr lang="ar-SA" sz="3000" spc="2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ل</a:t>
                      </a:r>
                      <a:r>
                        <a:rPr lang="ar-SA" sz="3000" spc="-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ك</a:t>
                      </a:r>
                      <a:r>
                        <a:rPr lang="ar-SA" sz="3000" spc="-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ن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،</a:t>
                      </a:r>
                      <a:r>
                        <a:rPr lang="ar-SA" sz="3000" spc="3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</a:t>
                      </a:r>
                      <a:r>
                        <a:rPr lang="ar-SA" sz="3000" spc="-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ائ</a:t>
                      </a:r>
                      <a:r>
                        <a:rPr lang="ar-SA" sz="3000" spc="-1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ة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،</a:t>
                      </a:r>
                      <a:r>
                        <a:rPr lang="ar-SA" sz="3000" spc="1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ق</a:t>
                      </a:r>
                      <a:r>
                        <a:rPr lang="ar-SA" sz="3000" spc="-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الوا</a:t>
                      </a:r>
                      <a:r>
                        <a:rPr lang="en-US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...</a:t>
                      </a:r>
                      <a:endParaRPr lang="en-US" sz="3000" dirty="0">
                        <a:effectLst/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5135" marR="456565" algn="ctr" rtl="1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كلمات</a:t>
                      </a:r>
                      <a:r>
                        <a:rPr lang="ar-SA" sz="3000" spc="15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يختلف</a:t>
                      </a:r>
                      <a:r>
                        <a:rPr lang="ar-SA" sz="3000" spc="16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نطقها</a:t>
                      </a:r>
                      <a:r>
                        <a:rPr lang="ar-SA" sz="3000" spc="14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عن</a:t>
                      </a:r>
                      <a:r>
                        <a:rPr lang="ar-SA" sz="3000" spc="14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رسمها</a:t>
                      </a:r>
                      <a:endParaRPr lang="en-US" sz="3000" dirty="0">
                        <a:effectLst/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0" marR="0" marT="0" marB="0" anchor="ctr"/>
                </a:tc>
              </a:tr>
              <a:tr h="1472422">
                <a:tc>
                  <a:txBody>
                    <a:bodyPr/>
                    <a:lstStyle/>
                    <a:p>
                      <a:pPr marL="110490" marR="119380" algn="justLow" rtl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حروف</a:t>
                      </a:r>
                      <a:r>
                        <a:rPr lang="ar-SA" sz="3000" spc="2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جر،</a:t>
                      </a:r>
                      <a:r>
                        <a:rPr lang="ar-SA" sz="3000" spc="-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أدوات</a:t>
                      </a:r>
                      <a:r>
                        <a:rPr lang="ar-SA" sz="3000" spc="1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استفهام،</a:t>
                      </a:r>
                      <a:r>
                        <a:rPr lang="ar-SA" sz="3000" spc="3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أدوات</a:t>
                      </a:r>
                      <a:r>
                        <a:rPr lang="ar-SA" sz="3000" spc="2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ربط بين</a:t>
                      </a:r>
                      <a:r>
                        <a:rPr lang="ar-SA" sz="3000" spc="2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الجمل</a:t>
                      </a:r>
                      <a:r>
                        <a:rPr lang="ar-SA" sz="3000" spc="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 smtClean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والفقرات</a:t>
                      </a:r>
                      <a:r>
                        <a:rPr lang="en-US" sz="3000" dirty="0" smtClean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:</a:t>
                      </a:r>
                      <a:r>
                        <a:rPr lang="ar-SA" sz="3000" dirty="0" smtClean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ثم، بل،</a:t>
                      </a:r>
                      <a:r>
                        <a:rPr lang="ar-SA" sz="3000" baseline="0" dirty="0" smtClean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 smtClean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قد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،</a:t>
                      </a:r>
                      <a:r>
                        <a:rPr lang="ar-SA" sz="3000" spc="6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حتى،</a:t>
                      </a:r>
                      <a:r>
                        <a:rPr lang="ar-SA" sz="3000" spc="9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ألن،</a:t>
                      </a:r>
                      <a:r>
                        <a:rPr lang="ar-SA" sz="3000" spc="6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ليس،</a:t>
                      </a:r>
                      <a:r>
                        <a:rPr lang="ar-SA" sz="3000" spc="1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كأن،</a:t>
                      </a:r>
                      <a:r>
                        <a:rPr lang="ar-SA" sz="3000" spc="9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على،</a:t>
                      </a:r>
                      <a:r>
                        <a:rPr lang="ar-SA" sz="3000" spc="7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ماذا</a:t>
                      </a:r>
                      <a:r>
                        <a:rPr lang="en-US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...</a:t>
                      </a:r>
                      <a:endParaRPr lang="en-US" sz="3000" dirty="0">
                        <a:effectLst/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7040" marR="456565" algn="ctr" rtl="1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ar-SA" sz="300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كلما</a:t>
                      </a:r>
                      <a:r>
                        <a:rPr lang="ar-SA" sz="3000" spc="-1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ت</a:t>
                      </a:r>
                      <a:r>
                        <a:rPr lang="ar-SA" sz="3000" spc="15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ف</a:t>
                      </a:r>
                      <a:r>
                        <a:rPr lang="ar-SA" sz="3000" spc="-5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ي</a:t>
                      </a:r>
                      <a:r>
                        <a:rPr lang="ar-SA" sz="3000" spc="1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ص</a:t>
                      </a:r>
                      <a:r>
                        <a:rPr lang="ar-SA" sz="3000" spc="-1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يغ</a:t>
                      </a:r>
                      <a:r>
                        <a:rPr lang="ar-SA" sz="3000" spc="-5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ة</a:t>
                      </a:r>
                      <a:r>
                        <a:rPr lang="ar-SA" sz="3000" spc="45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أ</a:t>
                      </a:r>
                      <a:r>
                        <a:rPr lang="ar-SA" sz="3000" spc="-5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دوا</a:t>
                      </a:r>
                      <a:r>
                        <a:rPr lang="ar-SA" sz="3000" spc="-1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ت</a:t>
                      </a:r>
                      <a:r>
                        <a:rPr lang="ar-SA" sz="3000" spc="15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وحر</a:t>
                      </a:r>
                      <a:r>
                        <a:rPr lang="ar-SA" sz="3000" spc="-5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و</a:t>
                      </a:r>
                      <a:r>
                        <a:rPr lang="ar-SA" sz="300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ف</a:t>
                      </a:r>
                      <a:r>
                        <a:rPr lang="ar-SA" sz="3000" spc="3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</a:t>
                      </a:r>
                      <a:r>
                        <a:rPr lang="ar-SA" sz="3000" spc="-1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ت</a:t>
                      </a:r>
                      <a:r>
                        <a:rPr lang="ar-SA" sz="3000" spc="5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د</a:t>
                      </a:r>
                      <a:r>
                        <a:rPr lang="ar-SA" sz="3000" spc="-5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</a:t>
                      </a:r>
                      <a:r>
                        <a:rPr lang="ar-SA" sz="3000" spc="-1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و</a:t>
                      </a:r>
                      <a:r>
                        <a:rPr lang="ar-SA" sz="300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ل</a:t>
                      </a:r>
                      <a:r>
                        <a:rPr lang="ar-SA" sz="3000" spc="-5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ة</a:t>
                      </a:r>
                      <a:endParaRPr lang="en-US" sz="3000">
                        <a:effectLst/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0" marR="0" marT="0" marB="0" anchor="ctr"/>
                </a:tc>
              </a:tr>
              <a:tr h="1472422">
                <a:tc>
                  <a:txBody>
                    <a:bodyPr/>
                    <a:lstStyle/>
                    <a:p>
                      <a:pPr marL="107950" marR="119380" algn="justLow" rtl="1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</a:t>
                      </a:r>
                      <a:r>
                        <a:rPr lang="ar-SA" sz="3000" spc="-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ن</a:t>
                      </a:r>
                      <a:r>
                        <a:rPr lang="ar-SA" sz="3000" spc="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</a:t>
                      </a:r>
                      <a:r>
                        <a:rPr lang="ar-SA" sz="3000" spc="-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لرص</a:t>
                      </a:r>
                      <a:r>
                        <a:rPr lang="ar-SA" sz="3000" spc="-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ي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د</a:t>
                      </a:r>
                      <a:r>
                        <a:rPr lang="ar-SA" sz="3000" spc="2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</a:t>
                      </a:r>
                      <a:r>
                        <a:rPr lang="ar-SA" sz="3000" spc="-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لم</a:t>
                      </a:r>
                      <a:r>
                        <a:rPr lang="ar-SA" sz="3000" spc="-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ع</a:t>
                      </a:r>
                      <a:r>
                        <a:rPr lang="ar-SA" sz="3000" spc="-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جم</a:t>
                      </a:r>
                      <a:r>
                        <a:rPr lang="ar-SA" sz="3000" spc="-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ي</a:t>
                      </a:r>
                      <a:r>
                        <a:rPr lang="ar-SA" sz="3000" spc="2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</a:t>
                      </a:r>
                      <a:r>
                        <a:rPr lang="ar-SA" sz="3000" spc="-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لم</a:t>
                      </a:r>
                      <a:r>
                        <a:rPr lang="ar-SA" sz="3000" spc="-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ت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داول</a:t>
                      </a:r>
                      <a:r>
                        <a:rPr lang="ar-SA" sz="3000" spc="3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حسب</a:t>
                      </a:r>
                      <a:r>
                        <a:rPr lang="ar-SA" sz="3000" spc="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المجال</a:t>
                      </a:r>
                      <a:endParaRPr lang="en-US" sz="3000" dirty="0">
                        <a:effectLst/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0" marR="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45135" marR="456565" algn="ctr" rtl="1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كل</a:t>
                      </a:r>
                      <a:r>
                        <a:rPr lang="ar-SA" sz="3000" spc="-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ما</a:t>
                      </a:r>
                      <a:r>
                        <a:rPr lang="ar-SA" sz="3000" spc="-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ت</a:t>
                      </a:r>
                      <a:r>
                        <a:rPr lang="ar-SA" sz="3000" spc="1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</a:t>
                      </a:r>
                      <a:r>
                        <a:rPr lang="ar-SA" sz="3000" spc="-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ت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واتر</a:t>
                      </a:r>
                      <a:r>
                        <a:rPr lang="ar-SA" sz="3000" spc="-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ة</a:t>
                      </a:r>
                      <a:r>
                        <a:rPr lang="ar-SA" sz="3000" spc="3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ف</a:t>
                      </a:r>
                      <a:r>
                        <a:rPr lang="ar-SA" sz="3000" spc="-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ي</a:t>
                      </a:r>
                      <a:r>
                        <a:rPr lang="ar-SA" sz="3000" spc="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ق</a:t>
                      </a:r>
                      <a:r>
                        <a:rPr lang="ar-SA" sz="3000" spc="-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راءا</a:t>
                      </a:r>
                      <a:r>
                        <a:rPr lang="ar-SA" sz="3000" spc="-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ت</a:t>
                      </a:r>
                      <a:r>
                        <a:rPr lang="ar-SA" sz="3000" spc="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 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</a:t>
                      </a:r>
                      <a:r>
                        <a:rPr lang="ar-SA" sz="3000" spc="-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لم</a:t>
                      </a:r>
                      <a:r>
                        <a:rPr lang="ar-SA" sz="3000" spc="-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تع</a:t>
                      </a:r>
                      <a:r>
                        <a:rPr lang="ar-SA" sz="300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ل</a:t>
                      </a:r>
                      <a:r>
                        <a:rPr lang="ar-SA" sz="3000" spc="-5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م</a:t>
                      </a:r>
                      <a:r>
                        <a:rPr lang="ar-SA" sz="3000" spc="-10" dirty="0">
                          <a:effectLst/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ين</a:t>
                      </a:r>
                      <a:endParaRPr lang="en-US" sz="3000" dirty="0">
                        <a:effectLst/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0" marR="0" marT="0" marB="0" anchor="ctr">
                    <a:solidFill>
                      <a:srgbClr val="DEEB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2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3539716" y="460169"/>
            <a:ext cx="5112568" cy="1168539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  <a:cs typeface="+mj-cs"/>
              </a:rPr>
              <a:t>الاستراتيجيات القرائية</a:t>
            </a:r>
            <a:endParaRPr lang="ar-SA" sz="48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95400" y="1894319"/>
            <a:ext cx="10801200" cy="369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مجموع الـعـمـلـيات الذهنية و المعرفية و الـتـقـنـيـات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الـتـي يستعملها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القارئ لتحقيق أهدافه من القراءة بكيفية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فعالة،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حيث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 القارئ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يستخدم بكيفية واعية أو غير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واعية،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استراتيجيات معينة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أجل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فهم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المقروء،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 التفاعل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معه،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استثماره.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الاستراتيجيات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المتداولة في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الأدبيات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التربوية ما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يلي: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82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Oval 39">
            <a:extLst>
              <a:ext uri="{FF2B5EF4-FFF2-40B4-BE49-F238E27FC236}">
                <a16:creationId xmlns:a16="http://schemas.microsoft.com/office/drawing/2014/main" xmlns="" id="{187D2D60-75A8-4817-8495-AA18FDB80DC6}"/>
              </a:ext>
            </a:extLst>
          </p:cNvPr>
          <p:cNvSpPr/>
          <p:nvPr/>
        </p:nvSpPr>
        <p:spPr>
          <a:xfrm>
            <a:off x="2825890" y="4583556"/>
            <a:ext cx="5384800" cy="1533500"/>
          </a:xfrm>
          <a:prstGeom prst="ellipse">
            <a:avLst/>
          </a:prstGeom>
          <a:solidFill>
            <a:schemeClr val="tx1">
              <a:alpha val="54000"/>
            </a:scheme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17">
            <a:extLst>
              <a:ext uri="{FF2B5EF4-FFF2-40B4-BE49-F238E27FC236}">
                <a16:creationId xmlns:a16="http://schemas.microsoft.com/office/drawing/2014/main" xmlns="" id="{D82BECB7-50E1-4100-88A2-6FECA0C6146E}"/>
              </a:ext>
            </a:extLst>
          </p:cNvPr>
          <p:cNvSpPr/>
          <p:nvPr/>
        </p:nvSpPr>
        <p:spPr>
          <a:xfrm>
            <a:off x="2873829" y="4944371"/>
            <a:ext cx="5384800" cy="1533500"/>
          </a:xfrm>
          <a:prstGeom prst="ellipse">
            <a:avLst/>
          </a:prstGeom>
          <a:solidFill>
            <a:schemeClr val="tx1">
              <a:alpha val="16000"/>
            </a:scheme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xmlns="" id="{FAE7128D-7BCC-4134-A147-2C10A1E6B16E}"/>
              </a:ext>
            </a:extLst>
          </p:cNvPr>
          <p:cNvSpPr/>
          <p:nvPr/>
        </p:nvSpPr>
        <p:spPr>
          <a:xfrm>
            <a:off x="1339779" y="2779241"/>
            <a:ext cx="8675078" cy="3964886"/>
          </a:xfrm>
          <a:custGeom>
            <a:avLst/>
            <a:gdLst>
              <a:gd name="connsiteX0" fmla="*/ 1947706 w 3917656"/>
              <a:gd name="connsiteY0" fmla="*/ 0 h 1796359"/>
              <a:gd name="connsiteX1" fmla="*/ 3902587 w 3917656"/>
              <a:gd name="connsiteY1" fmla="*/ 1456853 h 1796359"/>
              <a:gd name="connsiteX2" fmla="*/ 3917656 w 3917656"/>
              <a:gd name="connsiteY2" fmla="*/ 1517812 h 1796359"/>
              <a:gd name="connsiteX3" fmla="*/ 2935511 w 3917656"/>
              <a:gd name="connsiteY3" fmla="*/ 1796359 h 1796359"/>
              <a:gd name="connsiteX4" fmla="*/ 2896612 w 3917656"/>
              <a:gd name="connsiteY4" fmla="*/ 1665385 h 1796359"/>
              <a:gd name="connsiteX5" fmla="*/ 1947707 w 3917656"/>
              <a:gd name="connsiteY5" fmla="*/ 1019628 h 1796359"/>
              <a:gd name="connsiteX6" fmla="*/ 998803 w 3917656"/>
              <a:gd name="connsiteY6" fmla="*/ 1665385 h 1796359"/>
              <a:gd name="connsiteX7" fmla="*/ 968581 w 3917656"/>
              <a:gd name="connsiteY7" fmla="*/ 1767141 h 1796359"/>
              <a:gd name="connsiteX8" fmla="*/ 0 w 3917656"/>
              <a:gd name="connsiteY8" fmla="*/ 1436276 h 1796359"/>
              <a:gd name="connsiteX9" fmla="*/ 54498 w 3917656"/>
              <a:gd name="connsiteY9" fmla="*/ 1279954 h 1796359"/>
              <a:gd name="connsiteX10" fmla="*/ 1947706 w 3917656"/>
              <a:gd name="connsiteY10" fmla="*/ 0 h 17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7656" h="1796359">
                <a:moveTo>
                  <a:pt x="1947706" y="0"/>
                </a:moveTo>
                <a:cubicBezTo>
                  <a:pt x="2871585" y="0"/>
                  <a:pt x="3651967" y="614374"/>
                  <a:pt x="3902587" y="1456853"/>
                </a:cubicBezTo>
                <a:lnTo>
                  <a:pt x="3917656" y="1517812"/>
                </a:lnTo>
                <a:lnTo>
                  <a:pt x="2935511" y="1796359"/>
                </a:lnTo>
                <a:lnTo>
                  <a:pt x="2896612" y="1665385"/>
                </a:lnTo>
                <a:cubicBezTo>
                  <a:pt x="2747494" y="1287222"/>
                  <a:pt x="2378850" y="1019628"/>
                  <a:pt x="1947707" y="1019628"/>
                </a:cubicBezTo>
                <a:cubicBezTo>
                  <a:pt x="1516564" y="1019628"/>
                  <a:pt x="1147921" y="1287222"/>
                  <a:pt x="998803" y="1665385"/>
                </a:cubicBezTo>
                <a:lnTo>
                  <a:pt x="968581" y="1767141"/>
                </a:lnTo>
                <a:lnTo>
                  <a:pt x="0" y="1436276"/>
                </a:lnTo>
                <a:lnTo>
                  <a:pt x="54498" y="1279954"/>
                </a:lnTo>
                <a:cubicBezTo>
                  <a:pt x="355662" y="529741"/>
                  <a:pt x="1089820" y="0"/>
                  <a:pt x="194770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perspectiveRelaxedModerately">
              <a:rot lat="17690635" lon="0" rev="0"/>
            </a:camera>
            <a:lightRig rig="chilly" dir="t"/>
          </a:scene3d>
          <a:sp3d extrusionH="673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: Shape 12">
            <a:extLst>
              <a:ext uri="{FF2B5EF4-FFF2-40B4-BE49-F238E27FC236}">
                <a16:creationId xmlns:a16="http://schemas.microsoft.com/office/drawing/2014/main" xmlns="" id="{1AC8330E-05A7-4CA0-B7E0-51996CFC71B1}"/>
              </a:ext>
            </a:extLst>
          </p:cNvPr>
          <p:cNvSpPr/>
          <p:nvPr/>
        </p:nvSpPr>
        <p:spPr>
          <a:xfrm>
            <a:off x="3816395" y="2452970"/>
            <a:ext cx="6379728" cy="3964886"/>
          </a:xfrm>
          <a:custGeom>
            <a:avLst/>
            <a:gdLst>
              <a:gd name="connsiteX0" fmla="*/ 1308989 w 4110357"/>
              <a:gd name="connsiteY0" fmla="*/ 0 h 2554513"/>
              <a:gd name="connsiteX1" fmla="*/ 4088928 w 4110357"/>
              <a:gd name="connsiteY1" fmla="*/ 2071719 h 2554513"/>
              <a:gd name="connsiteX2" fmla="*/ 4110357 w 4110357"/>
              <a:gd name="connsiteY2" fmla="*/ 2158405 h 2554513"/>
              <a:gd name="connsiteX3" fmla="*/ 2713698 w 4110357"/>
              <a:gd name="connsiteY3" fmla="*/ 2554513 h 2554513"/>
              <a:gd name="connsiteX4" fmla="*/ 2658381 w 4110357"/>
              <a:gd name="connsiteY4" fmla="*/ 2368261 h 2554513"/>
              <a:gd name="connsiteX5" fmla="*/ 1308991 w 4110357"/>
              <a:gd name="connsiteY5" fmla="*/ 1449963 h 2554513"/>
              <a:gd name="connsiteX6" fmla="*/ 974964 w 4110357"/>
              <a:gd name="connsiteY6" fmla="*/ 1488625 h 2554513"/>
              <a:gd name="connsiteX7" fmla="*/ 921286 w 4110357"/>
              <a:gd name="connsiteY7" fmla="*/ 1503460 h 2554513"/>
              <a:gd name="connsiteX8" fmla="*/ 0 w 4110357"/>
              <a:gd name="connsiteY8" fmla="*/ 312851 h 2554513"/>
              <a:gd name="connsiteX9" fmla="*/ 33957 w 4110357"/>
              <a:gd name="connsiteY9" fmla="*/ 294614 h 2554513"/>
              <a:gd name="connsiteX10" fmla="*/ 1308989 w 4110357"/>
              <a:gd name="connsiteY10" fmla="*/ 0 h 255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0357" h="2554513">
                <a:moveTo>
                  <a:pt x="1308989" y="0"/>
                </a:moveTo>
                <a:cubicBezTo>
                  <a:pt x="2622792" y="0"/>
                  <a:pt x="3732534" y="873671"/>
                  <a:pt x="4088928" y="2071719"/>
                </a:cubicBezTo>
                <a:lnTo>
                  <a:pt x="4110357" y="2158405"/>
                </a:lnTo>
                <a:lnTo>
                  <a:pt x="2713698" y="2554513"/>
                </a:lnTo>
                <a:lnTo>
                  <a:pt x="2658381" y="2368261"/>
                </a:lnTo>
                <a:cubicBezTo>
                  <a:pt x="2446328" y="1830495"/>
                  <a:pt x="1922098" y="1449963"/>
                  <a:pt x="1308991" y="1449963"/>
                </a:cubicBezTo>
                <a:cubicBezTo>
                  <a:pt x="1194033" y="1449963"/>
                  <a:pt x="1082200" y="1463341"/>
                  <a:pt x="974964" y="1488625"/>
                </a:cubicBezTo>
                <a:lnTo>
                  <a:pt x="921286" y="1503460"/>
                </a:lnTo>
                <a:lnTo>
                  <a:pt x="0" y="312851"/>
                </a:lnTo>
                <a:lnTo>
                  <a:pt x="33957" y="294614"/>
                </a:lnTo>
                <a:cubicBezTo>
                  <a:pt x="418764" y="105936"/>
                  <a:pt x="851505" y="0"/>
                  <a:pt x="1308989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scene3d>
            <a:camera prst="perspectiveRelaxedModerately">
              <a:rot lat="17690635" lon="0" rev="0"/>
            </a:camera>
            <a:lightRig rig="chilly" dir="t"/>
          </a:scene3d>
          <a:sp3d extrusionH="400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: Shape 15">
            <a:extLst>
              <a:ext uri="{FF2B5EF4-FFF2-40B4-BE49-F238E27FC236}">
                <a16:creationId xmlns:a16="http://schemas.microsoft.com/office/drawing/2014/main" xmlns="" id="{03CF8A8E-0521-4A99-81EE-0EBD1E71C59A}"/>
              </a:ext>
            </a:extLst>
          </p:cNvPr>
          <p:cNvSpPr/>
          <p:nvPr/>
        </p:nvSpPr>
        <p:spPr>
          <a:xfrm>
            <a:off x="3959093" y="2496511"/>
            <a:ext cx="3886232" cy="2176632"/>
          </a:xfrm>
          <a:custGeom>
            <a:avLst/>
            <a:gdLst>
              <a:gd name="connsiteX0" fmla="*/ 1308989 w 2841192"/>
              <a:gd name="connsiteY0" fmla="*/ 0 h 1649374"/>
              <a:gd name="connsiteX1" fmla="*/ 2671963 w 2841192"/>
              <a:gd name="connsiteY1" fmla="*/ 339614 h 1649374"/>
              <a:gd name="connsiteX2" fmla="*/ 2841192 w 2841192"/>
              <a:gd name="connsiteY2" fmla="*/ 438705 h 1649374"/>
              <a:gd name="connsiteX3" fmla="*/ 2035468 w 2841192"/>
              <a:gd name="connsiteY3" fmla="*/ 1649374 h 1649374"/>
              <a:gd name="connsiteX4" fmla="*/ 1949466 w 2841192"/>
              <a:gd name="connsiteY4" fmla="*/ 1598725 h 1649374"/>
              <a:gd name="connsiteX5" fmla="*/ 1308991 w 2841192"/>
              <a:gd name="connsiteY5" fmla="*/ 1449963 h 1649374"/>
              <a:gd name="connsiteX6" fmla="*/ 974964 w 2841192"/>
              <a:gd name="connsiteY6" fmla="*/ 1488625 h 1649374"/>
              <a:gd name="connsiteX7" fmla="*/ 921286 w 2841192"/>
              <a:gd name="connsiteY7" fmla="*/ 1503460 h 1649374"/>
              <a:gd name="connsiteX8" fmla="*/ 0 w 2841192"/>
              <a:gd name="connsiteY8" fmla="*/ 312851 h 1649374"/>
              <a:gd name="connsiteX9" fmla="*/ 33957 w 2841192"/>
              <a:gd name="connsiteY9" fmla="*/ 294614 h 1649374"/>
              <a:gd name="connsiteX10" fmla="*/ 1308989 w 2841192"/>
              <a:gd name="connsiteY10" fmla="*/ 0 h 164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1192" h="1649374">
                <a:moveTo>
                  <a:pt x="1308989" y="0"/>
                </a:moveTo>
                <a:cubicBezTo>
                  <a:pt x="1801665" y="0"/>
                  <a:pt x="2265646" y="122860"/>
                  <a:pt x="2671963" y="339614"/>
                </a:cubicBezTo>
                <a:lnTo>
                  <a:pt x="2841192" y="438705"/>
                </a:lnTo>
                <a:lnTo>
                  <a:pt x="2035468" y="1649374"/>
                </a:lnTo>
                <a:lnTo>
                  <a:pt x="1949466" y="1598725"/>
                </a:lnTo>
                <a:cubicBezTo>
                  <a:pt x="1756323" y="1503476"/>
                  <a:pt x="1538906" y="1449963"/>
                  <a:pt x="1308991" y="1449963"/>
                </a:cubicBezTo>
                <a:cubicBezTo>
                  <a:pt x="1194033" y="1449963"/>
                  <a:pt x="1082200" y="1463341"/>
                  <a:pt x="974964" y="1488625"/>
                </a:cubicBezTo>
                <a:lnTo>
                  <a:pt x="921286" y="1503460"/>
                </a:lnTo>
                <a:lnTo>
                  <a:pt x="0" y="312851"/>
                </a:lnTo>
                <a:lnTo>
                  <a:pt x="33957" y="294614"/>
                </a:lnTo>
                <a:cubicBezTo>
                  <a:pt x="418764" y="105936"/>
                  <a:pt x="851505" y="0"/>
                  <a:pt x="1308989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scene3d>
            <a:camera prst="perspectiveRelaxedModerately">
              <a:rot lat="17690635" lon="0" rev="0"/>
            </a:camera>
            <a:lightRig rig="chilly" dir="t"/>
          </a:scene3d>
          <a:sp3d extrusionH="660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xmlns="" id="{94C40E42-3E8B-4DE0-B063-A1B9B8C6BA63}"/>
              </a:ext>
            </a:extLst>
          </p:cNvPr>
          <p:cNvSpPr txBox="1"/>
          <p:nvPr/>
        </p:nvSpPr>
        <p:spPr>
          <a:xfrm>
            <a:off x="3691324" y="5054632"/>
            <a:ext cx="667657" cy="923330"/>
          </a:xfrm>
          <a:prstGeom prst="rect">
            <a:avLst/>
          </a:prstGeom>
          <a:noFill/>
          <a:ln w="12700" cap="flat">
            <a:noFill/>
            <a:prstDash val="solid"/>
            <a:miter/>
          </a:ln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rtl="0"/>
            <a:r>
              <a:rPr lang="en-US" sz="5400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xmlns="" id="{0574911C-4598-4E07-BC1B-E3BB9EF7F603}"/>
              </a:ext>
            </a:extLst>
          </p:cNvPr>
          <p:cNvSpPr txBox="1"/>
          <p:nvPr/>
        </p:nvSpPr>
        <p:spPr>
          <a:xfrm>
            <a:off x="7125948" y="4921509"/>
            <a:ext cx="667657" cy="1015663"/>
          </a:xfrm>
          <a:prstGeom prst="rect">
            <a:avLst/>
          </a:prstGeom>
          <a:noFill/>
          <a:ln w="12700" cap="flat">
            <a:noFill/>
            <a:prstDash val="solid"/>
            <a:miter/>
          </a:ln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rtl="0"/>
            <a:r>
              <a:rPr lang="en-US" sz="6000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</a:t>
            </a:r>
            <a:endParaRPr lang="en-US" sz="6000" dirty="0"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xmlns="" id="{F53E7DED-DF9A-4039-8AE7-43AF936E8BDD}"/>
              </a:ext>
            </a:extLst>
          </p:cNvPr>
          <p:cNvSpPr txBox="1"/>
          <p:nvPr/>
        </p:nvSpPr>
        <p:spPr>
          <a:xfrm>
            <a:off x="5615792" y="3942386"/>
            <a:ext cx="667657" cy="1015663"/>
          </a:xfrm>
          <a:prstGeom prst="rect">
            <a:avLst/>
          </a:prstGeom>
          <a:noFill/>
          <a:ln w="12700" cap="flat">
            <a:noFill/>
            <a:prstDash val="solid"/>
            <a:miter/>
          </a:ln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rtl="0"/>
            <a:r>
              <a:rPr lang="en-US" sz="6000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</a:t>
            </a:r>
            <a:endParaRPr lang="en-US" sz="6000" dirty="0"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7" name="Group 1">
            <a:extLst>
              <a:ext uri="{FF2B5EF4-FFF2-40B4-BE49-F238E27FC236}">
                <a16:creationId xmlns:a16="http://schemas.microsoft.com/office/drawing/2014/main" xmlns="" id="{63D23175-AC69-4095-BCCF-6C2BFDBBD4EB}"/>
              </a:ext>
            </a:extLst>
          </p:cNvPr>
          <p:cNvGrpSpPr/>
          <p:nvPr/>
        </p:nvGrpSpPr>
        <p:grpSpPr>
          <a:xfrm>
            <a:off x="1548333" y="1684243"/>
            <a:ext cx="2476820" cy="3065735"/>
            <a:chOff x="1548333" y="1684243"/>
            <a:chExt cx="2476820" cy="3065735"/>
          </a:xfrm>
        </p:grpSpPr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xmlns="" id="{E3B6FAB1-63B1-4428-B20B-E04B7961EC6F}"/>
                </a:ext>
              </a:extLst>
            </p:cNvPr>
            <p:cNvSpPr/>
            <p:nvPr/>
          </p:nvSpPr>
          <p:spPr>
            <a:xfrm>
              <a:off x="2731839" y="4102038"/>
              <a:ext cx="313085" cy="61422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3C01E8F-6E19-4F81-AA39-04AB2A64F98F}"/>
                </a:ext>
              </a:extLst>
            </p:cNvPr>
            <p:cNvSpPr/>
            <p:nvPr/>
          </p:nvSpPr>
          <p:spPr>
            <a:xfrm>
              <a:off x="1548333" y="1684243"/>
              <a:ext cx="2476820" cy="25835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TextBox 30">
              <a:extLst>
                <a:ext uri="{FF2B5EF4-FFF2-40B4-BE49-F238E27FC236}">
                  <a16:creationId xmlns:a16="http://schemas.microsoft.com/office/drawing/2014/main" xmlns="" id="{B32A14D1-1C1B-41DB-B594-08911B8E4590}"/>
                </a:ext>
              </a:extLst>
            </p:cNvPr>
            <p:cNvSpPr txBox="1"/>
            <p:nvPr/>
          </p:nvSpPr>
          <p:spPr>
            <a:xfrm>
              <a:off x="1649773" y="1945681"/>
              <a:ext cx="2109746" cy="1938992"/>
            </a:xfrm>
            <a:prstGeom prst="rect">
              <a:avLst/>
            </a:prstGeom>
            <a:noFill/>
            <a:ln w="12700" cap="flat">
              <a:noFill/>
              <a:prstDash val="solid"/>
              <a:miter/>
            </a:ln>
            <a:scene3d>
              <a:camera prst="perspectiveContrastingRigh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70C0"/>
                  </a:solidFill>
                </a:rPr>
                <a:t>ما بعد القراءة</a:t>
              </a:r>
              <a:endParaRPr lang="en-US" sz="2400" b="1" dirty="0">
                <a:solidFill>
                  <a:srgbClr val="0070C0"/>
                </a:solidFill>
              </a:endParaRPr>
            </a:p>
            <a:p>
              <a:pPr algn="ctr"/>
              <a:r>
                <a:rPr lang="ar-SA" sz="2400" b="1" dirty="0"/>
                <a:t>فحص التوقعات القبلية </a:t>
              </a:r>
              <a:r>
                <a:rPr lang="en-US" sz="2400" b="1" dirty="0"/>
                <a:t>– </a:t>
              </a:r>
              <a:r>
                <a:rPr lang="ar-SA" sz="2400" b="1" dirty="0" smtClean="0"/>
                <a:t> تلخيص </a:t>
              </a:r>
              <a:r>
                <a:rPr lang="ar-SA" sz="2400" b="1" dirty="0"/>
                <a:t>النص </a:t>
              </a:r>
              <a:r>
                <a:rPr lang="en-US" sz="2400" b="1" dirty="0"/>
                <a:t>– </a:t>
              </a:r>
              <a:r>
                <a:rPr lang="ar-SA" sz="2400" b="1" dirty="0" smtClean="0"/>
                <a:t> تقويم</a:t>
              </a:r>
              <a:endParaRPr lang="en-US" sz="2400" b="1" dirty="0"/>
            </a:p>
            <a:p>
              <a:pPr algn="ctr"/>
              <a:r>
                <a:rPr lang="ar-SA" sz="2400" b="1" dirty="0"/>
                <a:t>المقروء</a:t>
              </a:r>
              <a:endParaRPr lang="en-US" sz="2400" b="1" dirty="0"/>
            </a:p>
          </p:txBody>
        </p:sp>
        <p:sp>
          <p:nvSpPr>
            <p:cNvPr id="22" name="Oval 36">
              <a:extLst>
                <a:ext uri="{FF2B5EF4-FFF2-40B4-BE49-F238E27FC236}">
                  <a16:creationId xmlns:a16="http://schemas.microsoft.com/office/drawing/2014/main" xmlns="" id="{D1A84AA1-15A2-437C-9C25-1EF9FE3E7358}"/>
                </a:ext>
              </a:extLst>
            </p:cNvPr>
            <p:cNvSpPr/>
            <p:nvPr/>
          </p:nvSpPr>
          <p:spPr>
            <a:xfrm rot="19876225">
              <a:off x="2145121" y="4544005"/>
              <a:ext cx="1575511" cy="205973"/>
            </a:xfrm>
            <a:prstGeom prst="ellips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">
            <a:extLst>
              <a:ext uri="{FF2B5EF4-FFF2-40B4-BE49-F238E27FC236}">
                <a16:creationId xmlns:a16="http://schemas.microsoft.com/office/drawing/2014/main" xmlns="" id="{92CBCDE2-76FA-4280-9288-825BBB811090}"/>
              </a:ext>
            </a:extLst>
          </p:cNvPr>
          <p:cNvGrpSpPr/>
          <p:nvPr/>
        </p:nvGrpSpPr>
        <p:grpSpPr>
          <a:xfrm>
            <a:off x="7667140" y="1464662"/>
            <a:ext cx="2476820" cy="3032402"/>
            <a:chOff x="7667140" y="1464662"/>
            <a:chExt cx="2476820" cy="303240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92CB8C2-3312-4142-B58F-7DF2174D0B9D}"/>
                </a:ext>
              </a:extLst>
            </p:cNvPr>
            <p:cNvSpPr/>
            <p:nvPr/>
          </p:nvSpPr>
          <p:spPr>
            <a:xfrm>
              <a:off x="8594016" y="3809194"/>
              <a:ext cx="313085" cy="61422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xmlns="" id="{8F06471F-07AD-492B-BD50-D7CA818530A3}"/>
                </a:ext>
              </a:extLst>
            </p:cNvPr>
            <p:cNvSpPr/>
            <p:nvPr/>
          </p:nvSpPr>
          <p:spPr>
            <a:xfrm>
              <a:off x="7667140" y="1464662"/>
              <a:ext cx="2476820" cy="25835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xmlns="" id="{EA0EC520-1017-4ED0-AB2F-E59AD8554D9A}"/>
                </a:ext>
              </a:extLst>
            </p:cNvPr>
            <p:cNvSpPr txBox="1"/>
            <p:nvPr/>
          </p:nvSpPr>
          <p:spPr>
            <a:xfrm>
              <a:off x="7932517" y="1570711"/>
              <a:ext cx="1940472" cy="2308324"/>
            </a:xfrm>
            <a:prstGeom prst="rect">
              <a:avLst/>
            </a:prstGeom>
            <a:noFill/>
            <a:ln w="12700" cap="flat">
              <a:noFill/>
              <a:prstDash val="solid"/>
              <a:miter/>
            </a:ln>
            <a:scene3d>
              <a:camera prst="perspectiveContrastingLef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70C0"/>
                  </a:solidFill>
                </a:rPr>
                <a:t>ما قبل القراءة</a:t>
              </a:r>
              <a:endParaRPr lang="en-US" sz="2400" b="1" dirty="0">
                <a:solidFill>
                  <a:srgbClr val="0070C0"/>
                </a:solidFill>
              </a:endParaRPr>
            </a:p>
            <a:p>
              <a:pPr algn="ctr"/>
              <a:r>
                <a:rPr lang="ar-SA" sz="2400" b="1" dirty="0"/>
                <a:t>التصفح </a:t>
              </a:r>
              <a:r>
                <a:rPr lang="ar-SA" sz="2400" b="1" dirty="0" smtClean="0"/>
                <a:t>الأولي </a:t>
              </a:r>
              <a:r>
                <a:rPr lang="en-US" sz="2400" b="1" dirty="0"/>
                <a:t>– </a:t>
              </a:r>
              <a:r>
                <a:rPr lang="ar-SA" sz="2400" b="1" dirty="0"/>
                <a:t>التوقع </a:t>
              </a:r>
              <a:r>
                <a:rPr lang="en-US" sz="2400" b="1" dirty="0" smtClean="0"/>
                <a:t> – </a:t>
              </a:r>
              <a:r>
                <a:rPr lang="ar-SA" sz="2400" b="1" dirty="0"/>
                <a:t>تحديد الهدف من القراءة </a:t>
              </a:r>
              <a:r>
                <a:rPr lang="en-US" sz="2400" b="1" dirty="0"/>
                <a:t>– </a:t>
              </a:r>
              <a:r>
                <a:rPr lang="ar-SA" sz="2400" b="1" dirty="0" smtClean="0"/>
                <a:t> استثمار</a:t>
              </a:r>
              <a:r>
                <a:rPr lang="ar-SA" sz="2400" dirty="0" smtClean="0"/>
                <a:t> </a:t>
              </a:r>
              <a:r>
                <a:rPr lang="ar-SA" sz="2400" b="1" dirty="0" smtClean="0"/>
                <a:t>المعرفة </a:t>
              </a:r>
              <a:r>
                <a:rPr lang="ar-SA" sz="2400" b="1" dirty="0"/>
                <a:t>القبلية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28" name="Oval 37">
              <a:extLst>
                <a:ext uri="{FF2B5EF4-FFF2-40B4-BE49-F238E27FC236}">
                  <a16:creationId xmlns:a16="http://schemas.microsoft.com/office/drawing/2014/main" xmlns="" id="{016BC381-F9B9-4B23-BBD5-26BA8C6A27CD}"/>
                </a:ext>
              </a:extLst>
            </p:cNvPr>
            <p:cNvSpPr/>
            <p:nvPr/>
          </p:nvSpPr>
          <p:spPr>
            <a:xfrm rot="1399315">
              <a:off x="7962803" y="4291091"/>
              <a:ext cx="1575511" cy="205973"/>
            </a:xfrm>
            <a:prstGeom prst="ellips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3">
            <a:extLst>
              <a:ext uri="{FF2B5EF4-FFF2-40B4-BE49-F238E27FC236}">
                <a16:creationId xmlns:a16="http://schemas.microsoft.com/office/drawing/2014/main" xmlns="" id="{E12D0204-3561-4325-AE29-315C731AA28B}"/>
              </a:ext>
            </a:extLst>
          </p:cNvPr>
          <p:cNvGrpSpPr/>
          <p:nvPr/>
        </p:nvGrpSpPr>
        <p:grpSpPr>
          <a:xfrm>
            <a:off x="4658451" y="396603"/>
            <a:ext cx="2289389" cy="4093428"/>
            <a:chOff x="4658451" y="396603"/>
            <a:chExt cx="2289389" cy="4093428"/>
          </a:xfrm>
        </p:grpSpPr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xmlns="" id="{7FB181D2-304C-4421-88B4-5EA2FF61A4EB}"/>
                </a:ext>
              </a:extLst>
            </p:cNvPr>
            <p:cNvSpPr/>
            <p:nvPr/>
          </p:nvSpPr>
          <p:spPr>
            <a:xfrm>
              <a:off x="5745666" y="2829883"/>
              <a:ext cx="313085" cy="61422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xmlns="" id="{17BFA7A5-3804-44DE-96F2-8CFEAB51877C}"/>
                </a:ext>
              </a:extLst>
            </p:cNvPr>
            <p:cNvSpPr/>
            <p:nvPr/>
          </p:nvSpPr>
          <p:spPr>
            <a:xfrm>
              <a:off x="4782610" y="396603"/>
              <a:ext cx="2115496" cy="26767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8C7D398-5A7F-45D1-83CC-C44BD1ED02E2}"/>
                </a:ext>
              </a:extLst>
            </p:cNvPr>
            <p:cNvSpPr txBox="1"/>
            <p:nvPr/>
          </p:nvSpPr>
          <p:spPr>
            <a:xfrm>
              <a:off x="4658451" y="396603"/>
              <a:ext cx="2289389" cy="4093428"/>
            </a:xfrm>
            <a:prstGeom prst="rect">
              <a:avLst/>
            </a:prstGeom>
            <a:noFill/>
            <a:ln w="12700" cap="flat">
              <a:noFill/>
              <a:prstDash val="solid"/>
              <a:miter/>
            </a:ln>
            <a:scene3d>
              <a:camera prst="perspective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600" b="1" dirty="0">
                  <a:solidFill>
                    <a:srgbClr val="0070C0"/>
                  </a:solidFill>
                </a:rPr>
                <a:t>مرحلة القراءة</a:t>
              </a:r>
              <a:endParaRPr lang="en-US" sz="1600" b="1" dirty="0">
                <a:solidFill>
                  <a:srgbClr val="0070C0"/>
                </a:solidFill>
              </a:endParaRPr>
            </a:p>
            <a:p>
              <a:pPr algn="ctr"/>
              <a:r>
                <a:rPr lang="ar-SA" sz="1600" dirty="0"/>
                <a:t>استعمال السياق لفهم كلمات جديدة </a:t>
              </a:r>
              <a:r>
                <a:rPr lang="en-US" sz="1600" dirty="0"/>
                <a:t>– </a:t>
              </a:r>
              <a:r>
                <a:rPr lang="ar-SA" sz="1600" dirty="0"/>
                <a:t>استخراج المعاني</a:t>
              </a:r>
              <a:endParaRPr lang="en-US" sz="1600" dirty="0"/>
            </a:p>
            <a:p>
              <a:pPr algn="ctr"/>
              <a:r>
                <a:rPr lang="ar-SA" sz="1600" dirty="0"/>
                <a:t>الصريحة و الضمنية </a:t>
              </a:r>
              <a:r>
                <a:rPr lang="en-US" sz="1600" dirty="0"/>
                <a:t>– </a:t>
              </a:r>
              <a:r>
                <a:rPr lang="ar-SA" sz="1600" dirty="0"/>
                <a:t>استنتاج العالقات بين الجمل </a:t>
              </a:r>
              <a:r>
                <a:rPr lang="en-US" sz="1600" dirty="0"/>
                <a:t>– </a:t>
              </a:r>
              <a:r>
                <a:rPr lang="ar-SA" sz="1600" dirty="0"/>
                <a:t>استخراج البنية العامة للنص </a:t>
              </a:r>
              <a:r>
                <a:rPr lang="en-US" sz="1600" dirty="0"/>
                <a:t>– </a:t>
              </a:r>
              <a:r>
                <a:rPr lang="ar-SA" sz="1600" dirty="0"/>
                <a:t>المراقبة الذاتية للفهم </a:t>
              </a:r>
              <a:r>
                <a:rPr lang="en-US" sz="1600" dirty="0"/>
                <a:t>– </a:t>
              </a:r>
              <a:r>
                <a:rPr lang="ar-SA" sz="1600" dirty="0"/>
                <a:t>استنباط</a:t>
              </a:r>
              <a:endParaRPr lang="en-US" sz="1600" dirty="0"/>
            </a:p>
            <a:p>
              <a:pPr algn="ctr"/>
              <a:r>
                <a:rPr lang="ar-SA" sz="1600" dirty="0" smtClean="0"/>
                <a:t>التأويلات </a:t>
              </a:r>
              <a:r>
                <a:rPr lang="ar-SA" sz="1600" dirty="0"/>
                <a:t>الممكنة </a:t>
              </a:r>
              <a:r>
                <a:rPr lang="en-US" sz="1600" dirty="0"/>
                <a:t>– </a:t>
              </a:r>
              <a:r>
                <a:rPr lang="ar-SA" sz="1600" dirty="0"/>
                <a:t>الخطاطة </a:t>
              </a:r>
              <a:r>
                <a:rPr lang="en-US" sz="1600" dirty="0"/>
                <a:t>–</a:t>
              </a:r>
            </a:p>
            <a:p>
              <a:pPr algn="ctr"/>
              <a:r>
                <a:rPr lang="ar-SA" sz="1600" dirty="0"/>
                <a:t>توقف و فكر </a:t>
              </a:r>
              <a:r>
                <a:rPr lang="en-US" sz="1600" dirty="0"/>
                <a:t>- </a:t>
              </a:r>
              <a:r>
                <a:rPr lang="ar-SA" sz="1600" dirty="0"/>
                <a:t>إعادة القراءة </a:t>
              </a:r>
              <a:r>
                <a:rPr lang="en-US" sz="1600" dirty="0"/>
                <a:t>.</a:t>
              </a:r>
            </a:p>
            <a:p>
              <a:pPr algn="ctr"/>
              <a:r>
                <a:rPr lang="ar-SA" sz="1600" dirty="0"/>
                <a:t/>
              </a:r>
              <a:br>
                <a:rPr lang="ar-SA" sz="1600" dirty="0"/>
              </a:br>
              <a:endParaRPr lang="en-US" sz="1600" dirty="0"/>
            </a:p>
            <a:p>
              <a:pPr algn="ctr"/>
              <a:r>
                <a:rPr lang="en-US" sz="1600" dirty="0"/>
                <a:t> </a:t>
              </a:r>
            </a:p>
            <a:p>
              <a:pPr algn="ctr"/>
              <a:r>
                <a:rPr lang="en-US" sz="1600" dirty="0"/>
                <a:t/>
              </a:r>
              <a:br>
                <a:rPr lang="en-US" sz="1600" dirty="0"/>
              </a:br>
              <a:r>
                <a:rPr lang="en-US" sz="1600" dirty="0"/>
                <a:t> </a:t>
              </a:r>
            </a:p>
            <a:p>
              <a:pPr algn="ctr"/>
              <a:r>
                <a:rPr lang="en-US" sz="1600" dirty="0"/>
                <a:t> </a:t>
              </a:r>
            </a:p>
            <a:p>
              <a:pPr algn="ctr"/>
              <a:r>
                <a:rPr lang="en-US" sz="1600" dirty="0"/>
                <a:t> </a:t>
              </a:r>
            </a:p>
          </p:txBody>
        </p:sp>
        <p:sp>
          <p:nvSpPr>
            <p:cNvPr id="34" name="Oval 38">
              <a:extLst>
                <a:ext uri="{FF2B5EF4-FFF2-40B4-BE49-F238E27FC236}">
                  <a16:creationId xmlns:a16="http://schemas.microsoft.com/office/drawing/2014/main" xmlns="" id="{92407FB6-A5F5-46F1-81B0-6E7B81073120}"/>
                </a:ext>
              </a:extLst>
            </p:cNvPr>
            <p:cNvSpPr/>
            <p:nvPr/>
          </p:nvSpPr>
          <p:spPr>
            <a:xfrm>
              <a:off x="5114451" y="3314489"/>
              <a:ext cx="1575511" cy="205973"/>
            </a:xfrm>
            <a:prstGeom prst="ellips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1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9416" y="980728"/>
            <a:ext cx="10801200" cy="443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مقاربة التعليم المبكر للقراءة، تستوجب منا اعتماد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تعليم صريح ومنهجي للمكونات لمذكورة من خلال خمسة إجراءات لتنمية المهارات القرائية وتجسد التفويض التدريجي لمسؤولية التعلم: انطلاقًا من التهيئة ، </a:t>
            </a:r>
            <a:r>
              <a:rPr lang="ar-SA" sz="32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والنمذجة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والممارسة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الموجهة ،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والممارسة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المستقلة ، ثم التطبيق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وهكذا يمكن من توضيح كيفية استخدام القراءة بمشاركة المتعلمات والمتعلمين من خلال التدابير الآتية: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48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95400" y="373887"/>
            <a:ext cx="11017224" cy="147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التهيئة: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يوضح المعلم هدف التعلم ليفهم المتعلمون والمتعلمات الغرض من توظيف الاستراتيجية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6016" y="1824837"/>
            <a:ext cx="11017224" cy="517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النموذج: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يكون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خلال تشخيص استراتيجية معينة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أمامهم: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كأن أضع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توقعًا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لمضمون النص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مـــن خلال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العنوان أو الصورة ، كأن أقرأ النص قراءة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نموذجية،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كأن أوضح الكيفية التي استعملت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بها القرائن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(المؤشرات) اللفظية و المعنوية و السياق للوصول إلى فهم المقروء ...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هكذا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يمكن أن أصف بصوت مسموع ما يجري في ذهني من عمليات لفهم المقروء أو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لوضع التوقعات.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11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06016" y="376685"/>
            <a:ext cx="11017224" cy="295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الممارسة الموجهة: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أشرك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المتعلمين و المتعلمات في إعادة تشخيص الاستراتيجية التي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اسـتـعملتها للتأكد من فهمهم لها.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أدربهم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توظيف الاستراتيجية المعنية من خلال أمثلة مشابهة للأمــثلة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الــتي استعملتها خلال التشخيص، خلال تمرنهم أقوم بتوجيههم.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6016" y="3429000"/>
            <a:ext cx="11017224" cy="289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الممارسة </a:t>
            </a:r>
            <a:r>
              <a:rPr lang="ar-SA" sz="3200" b="1" dirty="0" smtClean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المستقلة: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يمارس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المتعلمون و المتعلمات الاســتراتيجية المعنية بشكل مستقل ، بــيـنما أنتقل بينهم لملاحظة الصعوبات التي قد تعيق هذه الممارسة.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أقدم الدعم المناب عند الحاجة (فردي أم جماعي).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60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470375" y="1772816"/>
            <a:ext cx="1125124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كان مفهوم القراءة محصورًا في الادراك البصري للرموز المكتوبة وتعرفها والنطق بها. ويعتبر القارئ الجيد ذلك الفرد الذي يستطيع نطق الكلمات نطقًا جيداً دون أخطاء.</a:t>
            </a:r>
            <a:endParaRPr lang="ar-SA" sz="36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خطط انسيابي: محطة طرفية 5"/>
          <p:cNvSpPr/>
          <p:nvPr/>
        </p:nvSpPr>
        <p:spPr>
          <a:xfrm>
            <a:off x="4022026" y="342848"/>
            <a:ext cx="4147948" cy="1298377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bg1"/>
                </a:solidFill>
                <a:cs typeface="+mj-cs"/>
              </a:rPr>
              <a:t>مفهوم القراءة</a:t>
            </a:r>
            <a:endParaRPr lang="ar-SA" sz="5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58751" y="4444375"/>
            <a:ext cx="1158661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تطور هذا المفهوم ليصبح عملية فكرية أساسها فك الرموز وفهم المقروء.</a:t>
            </a:r>
            <a:endParaRPr lang="ar-SA" sz="36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701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06016" y="1146126"/>
            <a:ext cx="11017224" cy="141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التطبيق: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يطبقون الاستراتيجية المستهدفة لتعزيز اكتسابهم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لها،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التمكن من استخدامها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مواقف جديدة.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31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2405590" y="404664"/>
            <a:ext cx="7380820" cy="1168539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4800" b="1" dirty="0">
                <a:solidFill>
                  <a:schemeClr val="bg1"/>
                </a:solidFill>
              </a:rPr>
              <a:t>أ - استراتيجيات ما قبل </a:t>
            </a:r>
            <a:r>
              <a:rPr lang="ar-SA" sz="4800" b="1" dirty="0" smtClean="0">
                <a:solidFill>
                  <a:schemeClr val="bg1"/>
                </a:solidFill>
              </a:rPr>
              <a:t>القراءة</a:t>
            </a:r>
            <a:endParaRPr lang="ar-SA" sz="48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04329" y="1989861"/>
            <a:ext cx="10801200" cy="141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تحديد الهدف من </a:t>
            </a:r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القراءة: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استراتيجية مرتبط في جوهرها باستراتيجيات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الميتا معرفية،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التي تمنح معنى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للقراءة لدى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المتعلم . يمكن استخدام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الجدول: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9" y="3823894"/>
            <a:ext cx="10702110" cy="9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9416" y="548680"/>
            <a:ext cx="10801200" cy="215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استثمار المعرفة </a:t>
            </a:r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القبلية: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«لا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يصبح المكتسب الجديد قابلا للاستيعاب إلا إذا كان له اتصال بالمكتسبات القديمة ،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فهي وحدها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القادرة على تأطير المعارف الجديدة و الخبرات التي يمكن للمتعلم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اكتسابها».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48941" y="2704718"/>
            <a:ext cx="10801200" cy="295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التصفح الأولي: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ملاحظة عتبات النص وشكله من أجل جمع مؤشرات حول طبيعته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وهدفه.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وهو يسمح للمتعلم (ة)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بتوقع ما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سيتحدث عنه النص ، و نسج فرضيات حول مضمونه. اذن عندما يتم عرض نص قرائي على المتعلم (ة) ، فإنه يلتقط بصريا علامات و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ُمؤشرات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خلال الرسومات و الصور و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العنوان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31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48941" y="404664"/>
            <a:ext cx="10801200" cy="141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يستخدم المتعلم (ة) الصورة للتنبؤ بمضمون </a:t>
            </a:r>
            <a:r>
              <a:rPr lang="ar-SA" sz="3200" b="1" dirty="0" smtClean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النص: </a:t>
            </a:r>
            <a:r>
              <a:rPr lang="ar-SA" sz="3200" b="1" dirty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خلال ملاحظة شاملة ، أو ملاحظة </a:t>
            </a:r>
            <a:r>
              <a:rPr lang="ar-SA" sz="3200" b="1" dirty="0" smtClean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بؤرية، </a:t>
            </a:r>
            <a:r>
              <a:rPr lang="ar-SA" sz="3200" b="1" dirty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أو ملاحظة </a:t>
            </a:r>
            <a:r>
              <a:rPr lang="ar-SA" sz="3200" b="1" dirty="0" smtClean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إسقاطيه.</a:t>
            </a:r>
            <a:endParaRPr lang="ar-SA" sz="3200" b="1" dirty="0">
              <a:solidFill>
                <a:srgbClr val="00B0F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38448" y="2132856"/>
            <a:ext cx="10801200" cy="67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الملاحظة </a:t>
            </a:r>
            <a:r>
              <a:rPr lang="ar-SA" sz="3200" b="1" dirty="0" smtClean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الشاملة: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أي ملاحظة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الصورة بكاملها من خلال أسئلة (ماذا؟ أين؟ من؟)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68785" y="2872085"/>
            <a:ext cx="10801200" cy="141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الملاحظة البؤرية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خلال علامات دقيقة ذات علاقة بموضوع النص . مثلا : أشجار مقطوعة :اختفاء الغابة - تخريب الوسط البيئي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...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38448" y="4289460"/>
            <a:ext cx="10801200" cy="141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ملاحظة إسقاطيه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خلال تخيل حدث أو موقف مرتبط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بالصورة. مثلا: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قطع الغابة من أجل توسيع الشاطئ أو من أجل إنشاء ملعب - سرقة أخشاب الغابة </a:t>
            </a:r>
          </a:p>
        </p:txBody>
      </p:sp>
    </p:spTree>
    <p:extLst>
      <p:ext uri="{BB962C8B-B14F-4D97-AF65-F5344CB8AC3E}">
        <p14:creationId xmlns:p14="http://schemas.microsoft.com/office/powerpoint/2010/main" val="32258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2405590" y="404664"/>
            <a:ext cx="7380820" cy="1168539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</a:rPr>
              <a:t>ب </a:t>
            </a:r>
            <a:r>
              <a:rPr lang="ar-SA" sz="4800" b="1" dirty="0">
                <a:solidFill>
                  <a:schemeClr val="bg1"/>
                </a:solidFill>
              </a:rPr>
              <a:t>- استراتيجيات </a:t>
            </a:r>
            <a:r>
              <a:rPr lang="ar-SA" sz="4800" b="1" dirty="0" smtClean="0">
                <a:solidFill>
                  <a:schemeClr val="bg1"/>
                </a:solidFill>
              </a:rPr>
              <a:t>مرحلة القراءة</a:t>
            </a:r>
            <a:endParaRPr lang="ar-SA" sz="48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9416" y="1851269"/>
            <a:ext cx="10801200" cy="443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*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32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استخراج المعنى الصريح و المعنى الضمني: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أي المعنى الحرفي و المعنى </a:t>
            </a:r>
            <a:r>
              <a:rPr lang="ar-SA" sz="32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الاستلزامي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فالمعنى الصريح يرتكز على ما هو</a:t>
            </a:r>
            <a:b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حاضر على سطح النص بشكل مباشر ، في حين أن المعنى الضمني يستلزم استنباط ما هو مسكوت عنه بين ثنايا السطور . و هنا</a:t>
            </a:r>
            <a:b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وجب على المتعلم (ة) بذل مجهود ذهني للربط بين ما فهمه من النص و خبرته السابقة و ذخيرته المعرفية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62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95400" y="1628800"/>
            <a:ext cx="10801200" cy="289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استنتاج العلاقات بين الجمل: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لفهم النص وجب على المتعلم (ة) التعرف على العلاقات التي تربط الجمل بعضها ببعض في</a:t>
            </a:r>
            <a:b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المقروء ، وذلك لمحاصرة المعنى الصريح الذي يفصح عنه السياق ، او المعنى الضمني الذي يستنتجه بتوظيف الخبرات السابقة.</a:t>
            </a:r>
          </a:p>
        </p:txBody>
      </p:sp>
    </p:spTree>
    <p:extLst>
      <p:ext uri="{BB962C8B-B14F-4D97-AF65-F5344CB8AC3E}">
        <p14:creationId xmlns:p14="http://schemas.microsoft.com/office/powerpoint/2010/main" val="5140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95400" y="908720"/>
            <a:ext cx="10801200" cy="295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استنباط التأويلات الممكنة: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يمكن القول أن الفهم هو البحث عن المعنى الحرفي للنص ، من خلال الإجابة عن سؤال ماذا يقول</a:t>
            </a:r>
            <a:b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النص ؟ أما التأويل فهو البحث عن المعنى الضمني للنص ، من خلال الإجابة عن سؤال ماذا يريد أن يقول النص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؟</a:t>
            </a:r>
            <a:endParaRPr lang="ar-SA" sz="3200" b="1" dirty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80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95400" y="404664"/>
            <a:ext cx="10801200" cy="598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3200" b="1" dirty="0" smtClean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* </a:t>
            </a:r>
            <a:r>
              <a:rPr lang="ar-SA" sz="32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المراقبة الذاتية </a:t>
            </a:r>
            <a:r>
              <a:rPr lang="ar-SA" sz="3200" b="1" dirty="0" smtClean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للفهم: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خلال التساؤل أثناء القراءة : هل أفهم ما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أقراؤه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بوضوح ؟ هل يتوافق مضمون النص مع توقعاتي القبلية ؟</a:t>
            </a:r>
            <a:b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ماذا أحتاج لفهم ما يقصده كاتب النص ؟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SA" sz="3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32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* استخراج البنية العامة للنص: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التي لها ارتباط كبير بمرحلتين هامتين في تطوير الفهم ألا و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هما: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التحليل و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التركيب.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99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657" cy="68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2405590" y="404664"/>
            <a:ext cx="7380820" cy="1168539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4800" b="1" dirty="0" smtClean="0">
                <a:solidFill>
                  <a:prstClr val="white"/>
                </a:solidFill>
              </a:rPr>
              <a:t>المفردات (الرصيد المعجمي)</a:t>
            </a:r>
            <a:endParaRPr lang="ar-SA" sz="48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95400" y="1844824"/>
            <a:ext cx="10801200" cy="295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مكون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مكونات اللغة الشفهية و الكتابية ، و هي تشمل رصيد الكلمات التي يجب أن يعرفها المتعلم (ة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)،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أي الرصيد المعجمي المناسب لكل مستوى تعليمي معين من أجل التواصل و فهم معاني الكلمات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المقروء،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تطوير الفهم القرائي بشكل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عام.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89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95400" y="620688"/>
            <a:ext cx="10981218" cy="16850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ومع تطور الأبحاث التربوية في هذا المجال أصبح المفهوم يشمل التفاعل مع النص المقروء من خلال إبداء وجهة النظر مثلًا النقد.</a:t>
            </a:r>
            <a:endParaRPr lang="ar-SA" sz="36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95400" y="2889777"/>
            <a:ext cx="10981218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أخيرًا تم تحديد مفهوم جديد للقراءة الذي هو:  الإدراك البصري لكلمات النص وتعرفها والنطق بها، وفهم المقروء والتفاعل عه وتوظيفه لحل المشكلات التي تواجه القارئ في مواقف الحياة المختلفة.</a:t>
            </a:r>
            <a:endParaRPr lang="ar-SA" sz="36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472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0" y="980728"/>
            <a:ext cx="111612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5640" y="320026"/>
            <a:ext cx="6840760" cy="84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استراتيجية المفردات</a:t>
            </a:r>
            <a:endParaRPr lang="ar-SA" sz="4000" b="1" dirty="0">
              <a:solidFill>
                <a:srgbClr val="0070C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9045840" y="1653903"/>
            <a:ext cx="972000" cy="3852000"/>
          </a:xfrm>
          <a:prstGeom prst="rect">
            <a:avLst/>
          </a:prstGeom>
          <a:solidFill>
            <a:srgbClr val="DEEBF7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vert270" wrap="square" rtlCol="1" anchor="ctr">
            <a:spAutoFit/>
          </a:bodyPr>
          <a:lstStyle/>
          <a:p>
            <a:pPr algn="ctr"/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شبكة المفردات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710600" y="1672665"/>
            <a:ext cx="972000" cy="3852000"/>
          </a:xfrm>
          <a:prstGeom prst="rect">
            <a:avLst/>
          </a:prstGeom>
          <a:solidFill>
            <a:srgbClr val="DEEBF7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vert270" wrap="square" rtlCol="1" anchor="ctr">
            <a:spAutoFit/>
          </a:bodyPr>
          <a:lstStyle/>
          <a:p>
            <a:pPr algn="ctr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خريطة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الكلمة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375360" y="1663284"/>
            <a:ext cx="972000" cy="3852000"/>
          </a:xfrm>
          <a:prstGeom prst="rect">
            <a:avLst/>
          </a:prstGeom>
          <a:solidFill>
            <a:srgbClr val="DEEBF7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vert270" wrap="square" rtlCol="1" anchor="ctr">
            <a:spAutoFit/>
          </a:bodyPr>
          <a:lstStyle/>
          <a:p>
            <a:pPr algn="ctr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عائلة الكلمة (الاشتقاق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040120" y="1691427"/>
            <a:ext cx="972000" cy="3852000"/>
          </a:xfrm>
          <a:prstGeom prst="rect">
            <a:avLst/>
          </a:prstGeom>
          <a:solidFill>
            <a:srgbClr val="DEEBF7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vert270" wrap="square" rtlCol="1" anchor="ctr">
            <a:spAutoFit/>
          </a:bodyPr>
          <a:lstStyle/>
          <a:p>
            <a:pPr algn="ctr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المعاني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المتعددة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704880" y="1682046"/>
            <a:ext cx="972000" cy="3852000"/>
          </a:xfrm>
          <a:prstGeom prst="rect">
            <a:avLst/>
          </a:prstGeom>
          <a:solidFill>
            <a:srgbClr val="DEEBF7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vert270" wrap="square" rtlCol="1" anchor="ctr">
            <a:spAutoFit/>
          </a:bodyPr>
          <a:lstStyle/>
          <a:p>
            <a:pPr algn="ctr"/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مفاتيح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السياق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369640" y="1700808"/>
            <a:ext cx="972000" cy="3852000"/>
          </a:xfrm>
          <a:prstGeom prst="rect">
            <a:avLst/>
          </a:prstGeom>
          <a:solidFill>
            <a:srgbClr val="DEEBF7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vert270" wrap="square" rtlCol="1" anchor="ctr">
            <a:spAutoFit/>
          </a:bodyPr>
          <a:lstStyle/>
          <a:p>
            <a:pPr algn="ctr"/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الصفة المضافة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29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312024" y="1204315"/>
            <a:ext cx="5362000" cy="3708000"/>
          </a:xfrm>
          <a:prstGeom prst="rect">
            <a:avLst/>
          </a:prstGeom>
          <a:solidFill>
            <a:srgbClr val="DEEBF7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1" anchor="ctr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شبكة </a:t>
            </a:r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المفردات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الكلمات المرتبطة بمفردة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معينة. هذه الاستراتيجية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تنمي قدرة المتعلم (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ة)على تصميم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شبكة معرفية تغني رصيده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المعجمي.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7" name="صورة 16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196752"/>
            <a:ext cx="5137304" cy="37231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86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312024" y="1135986"/>
            <a:ext cx="5362000" cy="3852000"/>
          </a:xfrm>
          <a:prstGeom prst="rect">
            <a:avLst/>
          </a:prstGeom>
          <a:solidFill>
            <a:srgbClr val="DEEBF7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1" anchor="ctr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خريطة الكلمة: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بالإضافة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الى تنمية الرصيد المعجمي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لدى المتعلم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(ة) ، فإن هذه الاستراتيجية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تنمي القدرة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تصميم خرائط للمفردات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النص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المقروء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.(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مثال مفردة :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عتيقة)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159972"/>
            <a:ext cx="5230236" cy="37240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13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115223" y="1196752"/>
            <a:ext cx="5362000" cy="3924000"/>
          </a:xfrm>
          <a:prstGeom prst="rect">
            <a:avLst/>
          </a:prstGeom>
          <a:solidFill>
            <a:srgbClr val="DEEBF7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1" anchor="ctr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عائلة الكلمة: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توليد مشتقات صرفية من كلمة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معينة، ومن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استخدام معلومة يقدمها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النص لاكتساب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معلومات أخرى تغني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معجم المتعلمات والمتعلمين.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196752"/>
            <a:ext cx="5314295" cy="385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30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312024" y="1156532"/>
            <a:ext cx="5362000" cy="3924000"/>
          </a:xfrm>
          <a:prstGeom prst="rect">
            <a:avLst/>
          </a:prstGeom>
          <a:solidFill>
            <a:srgbClr val="DEEBF7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1" anchor="ctr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المعاني المتعددة: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قوم على جرد معاني متعددة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للكلمة الواحدة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وهو ما يوصف لغويا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بالمشترك اللفظي.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150802"/>
            <a:ext cx="5465313" cy="3897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05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5951984" y="952522"/>
            <a:ext cx="5876280" cy="4524315"/>
          </a:xfrm>
          <a:prstGeom prst="rect">
            <a:avLst/>
          </a:prstGeom>
          <a:solidFill>
            <a:srgbClr val="DEEBF7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1" anchor="ctr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مفاتيح السياق: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نطبق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هذه الاستراتيجية لتحديد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معنى الكلمة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المستهدفة من خلال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مفاتيح (كلمات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موجودة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بالجملة،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كذلك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أجل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تعويد المتعلم (ة) على التفاعل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 المقروء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استعمال ذكاءه لاستيعاب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معنى الكلمة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خلال سياق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الجملة. 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6" y="1502572"/>
            <a:ext cx="5418803" cy="32403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32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312024" y="1625814"/>
            <a:ext cx="5362000" cy="2985433"/>
          </a:xfrm>
          <a:prstGeom prst="rect">
            <a:avLst/>
          </a:prstGeom>
          <a:solidFill>
            <a:srgbClr val="DEEBF7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1" anchor="ctr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الصفة المضافة: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تقوم هذه الاستراتيجية على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إضافة المتعلم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(ة) صفة لتخصيص كلمة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معينة (كلمة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+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صفة)،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ذلك لأن الصفات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إضاءة للمعنى.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856897"/>
            <a:ext cx="5302526" cy="25232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24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2405590" y="404664"/>
            <a:ext cx="7380820" cy="1168539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</a:rPr>
              <a:t>استراتيجيات </a:t>
            </a:r>
            <a:r>
              <a:rPr lang="ar-SA" sz="4800" b="1" dirty="0">
                <a:solidFill>
                  <a:schemeClr val="bg1"/>
                </a:solidFill>
              </a:rPr>
              <a:t>الفهم</a:t>
            </a: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9416" y="2005242"/>
            <a:ext cx="10801200" cy="344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ما المقصود بالفهم ؟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الفهم عملية نشيطة يحدث فيها تفاعل قصدي ذهني و وجداني بين القارئ و النص و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سياق القراءة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لبناء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المعنى.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إنه القدرة على إدراك مضمون النص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المقروء،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استخراج معانيه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الصريحة و الضمنية.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ولذلك يحتاج المتعلمات و المتعلمون إلى التـدريب الصـريح الـمـباشـر على الــفـهـم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باستخدام استراتيجيات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القراءة،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ليكتسبوا مفاتيح فهم المقروء و التفاعل معه و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استثماره.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57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2135560" y="764704"/>
            <a:ext cx="7838703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وهذه بعض تلك الاستراتيجيات التي يمكن للمتعلم (ة) استخدامها لفهم المقروء بشكل </a:t>
            </a:r>
            <a:r>
              <a:rPr lang="ar-SA" sz="36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جيد:</a:t>
            </a:r>
            <a:endParaRPr lang="ar-SA" sz="36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3372" y="2204864"/>
            <a:ext cx="11305256" cy="283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إعادة القراءة: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 قراءة النص أكثر من مرة يساعد على تطور مستوى الفهم لدى المتعلم (ة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)، تتم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هذه التقنية من خلال </a:t>
            </a:r>
            <a:r>
              <a:rPr lang="ar-SA" sz="32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النمذجة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مصحوبة بأسئلة مثل : ماذا يريد الكاتب أن يقول ؟ ما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الجزء الأهم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النص ؟ ما الذي أعجبني في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النص؟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11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34" y="188640"/>
            <a:ext cx="5067906" cy="572868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943872" y="1484784"/>
            <a:ext cx="6480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القراءة في مفهومها الحديث: سيرورة </a:t>
            </a: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ذهنية </a:t>
            </a:r>
            <a:r>
              <a:rPr lang="ar-SA" sz="4000" b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مهاراتية</a:t>
            </a:r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سلوكية</a:t>
            </a: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»</a:t>
            </a:r>
          </a:p>
          <a:p>
            <a:pPr algn="justLow">
              <a:lnSpc>
                <a:spcPct val="150000"/>
              </a:lnSpc>
            </a:pP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تستند إلى أربعة عمليات متكاملة ومتناسقة:</a:t>
            </a:r>
            <a:endParaRPr lang="ar-SA" sz="4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140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3372" y="1556792"/>
            <a:ext cx="11305256" cy="289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توقف </a:t>
            </a:r>
            <a:r>
              <a:rPr lang="ar-SA" sz="3200" b="1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</a:t>
            </a:r>
            <a:r>
              <a:rPr lang="ar-SA" sz="3200" b="1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فكر: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أثناء قراءة النص قد تصادف المتعلم (ة) صعوبات بناء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المعنى: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كلمة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صعبة، تركيب أو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أسلوب يعيق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الفهم،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لذلك عليه أن يعدل من سرعته في القراءة أو يتوقف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ليفكر،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كما أنه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 يعيد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قراءة الجملة أو الجمل السابقة ثم اللاحقة و حتى يدرك العلاقة بينها ، و بالتالي يتمكن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محاصرة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المعنى الصريح أو الضمني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للمقروء. 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34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3372" y="1556792"/>
            <a:ext cx="11305256" cy="289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الخريطة المعرفية: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طريقة لتنظيم المعلومات و الأفكار في أشكال أو رسومات تبين ما بينها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علاقات،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تتخذ هذه الخرائط أشكالا مختلفة حسب ما تضمه من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معلومات: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خـريـطة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تـوضـــح الفكرة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الرئيسية و الأفكار الفرعية المرتبطة بها – خريطة توضح تسلسل الأحداث – خريطة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تقارن بين فكرتين.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63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2549606" y="552589"/>
            <a:ext cx="7380820" cy="1168539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</a:rPr>
              <a:t>ملاحظة</a:t>
            </a:r>
            <a:endParaRPr lang="ar-SA" sz="4800" b="1" dirty="0">
              <a:solidFill>
                <a:schemeClr val="bg1"/>
              </a:solidFill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9416" y="1992749"/>
            <a:ext cx="10801200" cy="395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تحليل النص: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1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SA" sz="1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التحليل مستوى أعلى بقليل من مسـتويات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الـفهم.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هو يـتـعـلق بـتـفـكـيـك</a:t>
            </a:r>
            <a:b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المـقروء الـى الـعـناصـر المكونة له وتتمثل في الأفكار والوقائع والحجج والمواقف</a:t>
            </a:r>
            <a:b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والعمل على التمـيـيز فيما بين ما هو أساسي وما هو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ثانوي،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وإبراز العلاقـات بـين</a:t>
            </a:r>
            <a:b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هذه الـعـناصر من خـلال الـروابط التي تضمن انسجام النص. ثم معرفة الهيكلة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التي تضفي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مجموع النص وحدته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16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95400" y="908720"/>
            <a:ext cx="10801200" cy="492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ملاحظة إذن التحليل يجد موقعه في ثلاث مستويات و هي: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3200" b="1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المستوى </a:t>
            </a:r>
            <a:r>
              <a:rPr lang="ar-SA" sz="3200" b="1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الأول: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تفكيك النص إلى الأجزاء المكونة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له.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3200" b="1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المستوى </a:t>
            </a:r>
            <a:r>
              <a:rPr lang="ar-SA" sz="3200" b="1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الثاني: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إبراز العلاقات بين هذه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العناصر.</a:t>
            </a: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SA" sz="3200" b="1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3200" b="1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</a:t>
            </a:r>
            <a:r>
              <a:rPr lang="ar-SA" sz="3200" b="1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المستوى الثالث: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معرفة هيكلة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النص.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ar-SA" sz="32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84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2405590" y="188640"/>
            <a:ext cx="7380820" cy="1168539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4800" b="1" dirty="0" smtClean="0">
                <a:solidFill>
                  <a:prstClr val="white"/>
                </a:solidFill>
              </a:rPr>
              <a:t>استراتيجيات </a:t>
            </a:r>
            <a:r>
              <a:rPr lang="ar-SA" sz="4800" b="1" dirty="0" smtClean="0">
                <a:solidFill>
                  <a:prstClr val="white"/>
                </a:solidFill>
              </a:rPr>
              <a:t>ما بعد القراءة</a:t>
            </a:r>
            <a:endParaRPr lang="ar-SA" sz="4800" b="1" dirty="0">
              <a:solidFill>
                <a:prstClr val="white"/>
              </a:solidFill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23392" y="1484784"/>
            <a:ext cx="11161240" cy="443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بعد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مرحلة الفهم و التحليل تأتي مرحلة انـفـتاح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الـقـراءة،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هي مرحلة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الاستثمار والتوسع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، و تـهـدف إلى تمـكيـن المتعلـمين و المتعلمات من تـوظـيـف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مـكـتـسـباتـهم واختبارها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عن طريق تركيبها (التركيب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)،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تطبيقها و تقديم منتوج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مغاير.</a:t>
            </a:r>
          </a:p>
          <a:p>
            <a:pPr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إذن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لـتـطـويـر الـفـهـم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القـرائـي،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لا بـد من تـجـاوز النص نحو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الإنـتـاج،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الـتـفـكير، و التعبير،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الذهاب أبعد من النص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ذاته.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من أجل ذلك يمكن توظيف استراتيجيات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ما بعد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القراءة كإعادة الإنتاج و الإنتاج انطلاقا من النص</a:t>
            </a:r>
          </a:p>
        </p:txBody>
      </p:sp>
    </p:spTree>
    <p:extLst>
      <p:ext uri="{BB962C8B-B14F-4D97-AF65-F5344CB8AC3E}">
        <p14:creationId xmlns:p14="http://schemas.microsoft.com/office/powerpoint/2010/main" val="3907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700808"/>
            <a:ext cx="9970118" cy="312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2405590" y="332656"/>
            <a:ext cx="7380820" cy="1168539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4800" b="1" dirty="0" smtClean="0">
                <a:solidFill>
                  <a:prstClr val="white"/>
                </a:solidFill>
              </a:rPr>
              <a:t>إعادة انتاج النص</a:t>
            </a:r>
            <a:endParaRPr lang="ar-SA" sz="4800" b="1" dirty="0">
              <a:solidFill>
                <a:prstClr val="white"/>
              </a:solidFill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23392" y="1772816"/>
            <a:ext cx="11161240" cy="141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تمكن من تطوير مهارة التعبير لدى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التلاميذ،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اعتبار أنها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غرض من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أغراض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القراءة.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من خلاله يمكن للمتعلم (ة) أن يعيد إنتاج النص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إما بتلخيصه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أو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هيكلته. </a:t>
            </a:r>
            <a:endParaRPr lang="ar-SA" sz="3200" b="1" dirty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896200" y="3326788"/>
            <a:ext cx="2783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70C0"/>
                </a:solidFill>
              </a:rPr>
              <a:t>تلخيصه:</a:t>
            </a:r>
            <a:endParaRPr lang="ar-SA" sz="1600" b="1" dirty="0">
              <a:solidFill>
                <a:srgbClr val="0070C0"/>
              </a:solidFill>
            </a:endParaRPr>
          </a:p>
          <a:p>
            <a:pPr algn="justLow"/>
            <a:r>
              <a:rPr lang="ar-SA" sz="1600" b="1" dirty="0"/>
              <a:t>من خلال استثمار عناصر </a:t>
            </a:r>
            <a:r>
              <a:rPr lang="ar-SA" sz="1600" b="1" dirty="0" smtClean="0"/>
              <a:t>النص الرئيسية </a:t>
            </a:r>
            <a:r>
              <a:rPr lang="ar-SA" sz="1600" b="1" dirty="0"/>
              <a:t>، و ذلك بإعادة </a:t>
            </a:r>
            <a:r>
              <a:rPr lang="ar-SA" sz="1600" b="1" dirty="0" smtClean="0"/>
              <a:t>تركيبها بطريقة </a:t>
            </a:r>
            <a:r>
              <a:rPr lang="ar-SA" sz="1600" b="1" dirty="0"/>
              <a:t>جديدة متميزة و مختصرة </a:t>
            </a:r>
            <a:r>
              <a:rPr lang="ar-SA" sz="1600" b="1" dirty="0" smtClean="0"/>
              <a:t>، يمـكن </a:t>
            </a:r>
            <a:r>
              <a:rPr lang="ar-SA" sz="1600" b="1" dirty="0"/>
              <a:t>أن يـكون الإنـــجاز إما </a:t>
            </a:r>
            <a:r>
              <a:rPr lang="ar-SA" sz="1600" b="1" dirty="0" smtClean="0"/>
              <a:t>كــتابــيا أو </a:t>
            </a:r>
            <a:r>
              <a:rPr lang="ar-SA" sz="1600" b="1" dirty="0"/>
              <a:t>شفويا تبعا لمستوى المتعلم (ة</a:t>
            </a:r>
            <a:r>
              <a:rPr lang="ar-SA" sz="1600" b="1" dirty="0" smtClean="0"/>
              <a:t>.) لتيسير العمل </a:t>
            </a:r>
            <a:r>
              <a:rPr lang="ar-SA" sz="1600" b="1" dirty="0"/>
              <a:t>على المتعلم(ة) </a:t>
            </a:r>
            <a:r>
              <a:rPr lang="ar-SA" sz="1600" b="1" dirty="0" smtClean="0"/>
              <a:t>أكتب الأفــكـار </a:t>
            </a:r>
            <a:r>
              <a:rPr lang="ar-SA" sz="1600" b="1" dirty="0"/>
              <a:t>الأسـاسـيـة عـلى </a:t>
            </a:r>
            <a:r>
              <a:rPr lang="ar-SA" sz="1600" b="1" dirty="0" smtClean="0"/>
              <a:t>السـبـورة و </a:t>
            </a:r>
            <a:r>
              <a:rPr lang="ar-SA" sz="1600" b="1" dirty="0"/>
              <a:t>أطلب منه تلخيص النص شفهيا </a:t>
            </a:r>
            <a:r>
              <a:rPr lang="ar-SA" sz="1600" b="1" dirty="0" smtClean="0"/>
              <a:t>من خلال </a:t>
            </a:r>
            <a:r>
              <a:rPr lang="ar-SA" sz="1600" b="1" dirty="0"/>
              <a:t>الربط بين تلك </a:t>
            </a:r>
            <a:r>
              <a:rPr lang="ar-SA" sz="1600" b="1" dirty="0" smtClean="0"/>
              <a:t>الأفكار. كـما </a:t>
            </a:r>
            <a:r>
              <a:rPr lang="ar-SA" sz="1600" b="1" dirty="0"/>
              <a:t>يـمكن إعـطاء عنـوان اخـر للنص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581709" y="3298424"/>
            <a:ext cx="27836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70C0"/>
                </a:solidFill>
              </a:rPr>
              <a:t>هيكلته:</a:t>
            </a:r>
            <a:endParaRPr lang="ar-SA" sz="1600" b="1" dirty="0">
              <a:solidFill>
                <a:srgbClr val="0070C0"/>
              </a:solidFill>
            </a:endParaRPr>
          </a:p>
          <a:p>
            <a:pPr algn="justLow"/>
            <a:r>
              <a:rPr lang="ar-SA" sz="1600" b="1" dirty="0"/>
              <a:t>كز هذه الاستراتيجية على </a:t>
            </a:r>
            <a:r>
              <a:rPr lang="ar-SA" sz="1600" b="1" dirty="0" smtClean="0"/>
              <a:t>استثمار حـصــيلة </a:t>
            </a:r>
            <a:r>
              <a:rPr lang="ar-SA" sz="1600" b="1" dirty="0"/>
              <a:t>أنـشطـة الـفـهـم الـقـرائـي </a:t>
            </a:r>
            <a:r>
              <a:rPr lang="ar-SA" sz="1600" b="1" dirty="0" smtClean="0"/>
              <a:t>، و </a:t>
            </a:r>
            <a:r>
              <a:rPr lang="ar-SA" sz="1600" b="1" dirty="0"/>
              <a:t>تنظيمها في خطاطة (جدول </a:t>
            </a:r>
            <a:r>
              <a:rPr lang="ar-SA" sz="1600" b="1" dirty="0" smtClean="0"/>
              <a:t>أو خريطة </a:t>
            </a:r>
            <a:r>
              <a:rPr lang="ar-SA" sz="1600" b="1" dirty="0"/>
              <a:t>ذهنية )... مثال </a:t>
            </a:r>
            <a:r>
              <a:rPr lang="ar-SA" sz="1600" b="1" dirty="0" smtClean="0"/>
              <a:t>:</a:t>
            </a:r>
          </a:p>
          <a:p>
            <a:pPr algn="justLow"/>
            <a:r>
              <a:rPr lang="ar-SA" sz="1600" b="1" dirty="0" smtClean="0"/>
              <a:t>الحدث العام: .............</a:t>
            </a:r>
          </a:p>
          <a:p>
            <a:pPr algn="justLow"/>
            <a:r>
              <a:rPr lang="ar-SA" sz="1600" b="1" dirty="0" smtClean="0"/>
              <a:t>الزمان: </a:t>
            </a:r>
            <a:r>
              <a:rPr lang="ar-SA" sz="1600" b="1" dirty="0"/>
              <a:t>.............</a:t>
            </a:r>
          </a:p>
          <a:p>
            <a:pPr algn="justLow"/>
            <a:r>
              <a:rPr lang="ar-SA" sz="1600" b="1" dirty="0" smtClean="0"/>
              <a:t>المكان: </a:t>
            </a:r>
            <a:r>
              <a:rPr lang="ar-SA" sz="1600" b="1" dirty="0"/>
              <a:t>.............</a:t>
            </a:r>
          </a:p>
          <a:p>
            <a:pPr algn="justLow"/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35924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2405590" y="541184"/>
            <a:ext cx="7380820" cy="1168539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4800" b="1" dirty="0" smtClean="0">
                <a:solidFill>
                  <a:prstClr val="white"/>
                </a:solidFill>
              </a:rPr>
              <a:t>الانتاج</a:t>
            </a:r>
            <a:endParaRPr lang="ar-SA" sz="4800" b="1" dirty="0">
              <a:solidFill>
                <a:prstClr val="white"/>
              </a:solidFill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23392" y="1988840"/>
            <a:ext cx="11161240" cy="369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" tIns="1587" rIns="2158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انتاج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نص رديف للنص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الأصلي.</a:t>
            </a:r>
            <a:endParaRPr lang="ar-SA" sz="3200" b="1" dirty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457200" indent="-45720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إبداء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الرأي أو الموقف تجاه فكرة من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أفكار النص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أو أسلوبه : من خلال الإجابة مثلا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عن أسئلة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(ماذا أعجبكم في النص؟ ما الذي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لم يعجبكم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فيه ؟ ..).</a:t>
            </a:r>
          </a:p>
          <a:p>
            <a:pPr marL="457200" indent="-45720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الربط بالواقع: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هل يذكركم النص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بشيء عشتموه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أو سمعتموه أو بنص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آخر؟</a:t>
            </a:r>
            <a:endParaRPr lang="ar-SA" sz="3200" b="1" dirty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457200" indent="-45720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الإنتاج </a:t>
            </a:r>
            <a:r>
              <a:rPr lang="ar-SA" sz="32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انطلاقا من مسرحة </a:t>
            </a:r>
            <a:r>
              <a:rPr lang="ar-SA" sz="32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النص.</a:t>
            </a:r>
            <a:endParaRPr lang="ar-SA" sz="3200" b="1" dirty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78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2405590" y="188640"/>
            <a:ext cx="7380820" cy="1168539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4800" b="1" dirty="0" smtClean="0">
                <a:solidFill>
                  <a:prstClr val="white"/>
                </a:solidFill>
              </a:rPr>
              <a:t>بطاقة </a:t>
            </a:r>
            <a:r>
              <a:rPr lang="ar-SA" sz="4800" b="1" dirty="0">
                <a:solidFill>
                  <a:prstClr val="white"/>
                </a:solidFill>
              </a:rPr>
              <a:t>ملاحظة الأداء القرائي</a:t>
            </a: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484784"/>
            <a:ext cx="878497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947428" y="260648"/>
            <a:ext cx="10297144" cy="1081980"/>
          </a:xfrm>
          <a:prstGeom prst="flowChartTerminator">
            <a:avLst/>
          </a:prstGeom>
          <a:solidFill>
            <a:srgbClr val="1B3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4400" b="1" dirty="0">
                <a:solidFill>
                  <a:prstClr val="white"/>
                </a:solidFill>
              </a:rPr>
              <a:t>بطاقة ملاحظة الأداء القرائي الخاص بالأستاذ (ة)</a:t>
            </a:r>
          </a:p>
        </p:txBody>
      </p:sp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3" y="1628800"/>
            <a:ext cx="1165771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9">
            <a:extLst>
              <a:ext uri="{FF2B5EF4-FFF2-40B4-BE49-F238E27FC236}">
                <a16:creationId xmlns:a16="http://schemas.microsoft.com/office/drawing/2014/main" xmlns="" id="{DA47D9F4-39A7-4575-A0DA-D50667446F7D}"/>
              </a:ext>
            </a:extLst>
          </p:cNvPr>
          <p:cNvGrpSpPr/>
          <p:nvPr/>
        </p:nvGrpSpPr>
        <p:grpSpPr>
          <a:xfrm>
            <a:off x="8330585" y="1920713"/>
            <a:ext cx="3631238" cy="4119674"/>
            <a:chOff x="9306970" y="2762056"/>
            <a:chExt cx="1763154" cy="2092461"/>
          </a:xfrm>
        </p:grpSpPr>
        <p:grpSp>
          <p:nvGrpSpPr>
            <p:cNvPr id="10" name="Group 57">
              <a:extLst>
                <a:ext uri="{FF2B5EF4-FFF2-40B4-BE49-F238E27FC236}">
                  <a16:creationId xmlns:a16="http://schemas.microsoft.com/office/drawing/2014/main" xmlns="" id="{2A7FFFD0-B7AA-4BD5-A4B9-2341AF13549B}"/>
                </a:ext>
              </a:extLst>
            </p:cNvPr>
            <p:cNvGrpSpPr/>
            <p:nvPr/>
          </p:nvGrpSpPr>
          <p:grpSpPr>
            <a:xfrm rot="12600000">
              <a:off x="9306970" y="3055188"/>
              <a:ext cx="1763154" cy="1799329"/>
              <a:chOff x="2402692" y="2497118"/>
              <a:chExt cx="1763154" cy="1799329"/>
            </a:xfrm>
          </p:grpSpPr>
          <p:sp>
            <p:nvSpPr>
              <p:cNvPr id="13" name="Rectangle: Rounded Corners 58">
                <a:extLst>
                  <a:ext uri="{FF2B5EF4-FFF2-40B4-BE49-F238E27FC236}">
                    <a16:creationId xmlns:a16="http://schemas.microsoft.com/office/drawing/2014/main" xmlns="" id="{7CDFA912-B2A1-4111-BC0F-E10AE97E6B55}"/>
                  </a:ext>
                </a:extLst>
              </p:cNvPr>
              <p:cNvSpPr/>
              <p:nvPr/>
            </p:nvSpPr>
            <p:spPr>
              <a:xfrm>
                <a:off x="2402692" y="2497118"/>
                <a:ext cx="1631853" cy="1631853"/>
              </a:xfrm>
              <a:prstGeom prst="roundRect">
                <a:avLst/>
              </a:prstGeom>
              <a:gradFill flip="none" rotWithShape="1">
                <a:gsLst>
                  <a:gs pos="97000">
                    <a:schemeClr val="bg1">
                      <a:alpha val="0"/>
                    </a:schemeClr>
                  </a:gs>
                  <a:gs pos="0">
                    <a:schemeClr val="tx1">
                      <a:alpha val="18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Rounded Corners 59">
                <a:extLst>
                  <a:ext uri="{FF2B5EF4-FFF2-40B4-BE49-F238E27FC236}">
                    <a16:creationId xmlns:a16="http://schemas.microsoft.com/office/drawing/2014/main" xmlns="" id="{68149C10-5657-4682-A53F-57F1EF6CE34D}"/>
                  </a:ext>
                </a:extLst>
              </p:cNvPr>
              <p:cNvSpPr/>
              <p:nvPr/>
            </p:nvSpPr>
            <p:spPr>
              <a:xfrm rot="5400000">
                <a:off x="2533993" y="2664594"/>
                <a:ext cx="1631853" cy="1631853"/>
              </a:xfrm>
              <a:prstGeom prst="roundRect">
                <a:avLst/>
              </a:prstGeom>
              <a:solidFill>
                <a:srgbClr val="BA0A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64">
              <a:extLst>
                <a:ext uri="{FF2B5EF4-FFF2-40B4-BE49-F238E27FC236}">
                  <a16:creationId xmlns:a16="http://schemas.microsoft.com/office/drawing/2014/main" xmlns="" id="{979A4B42-48FD-4458-942C-CCE8119285AF}"/>
                </a:ext>
              </a:extLst>
            </p:cNvPr>
            <p:cNvSpPr txBox="1"/>
            <p:nvPr/>
          </p:nvSpPr>
          <p:spPr>
            <a:xfrm rot="1800000">
              <a:off x="10051383" y="2762056"/>
              <a:ext cx="647583" cy="320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TextBox 84">
              <a:extLst>
                <a:ext uri="{FF2B5EF4-FFF2-40B4-BE49-F238E27FC236}">
                  <a16:creationId xmlns:a16="http://schemas.microsoft.com/office/drawing/2014/main" xmlns="" id="{D1702F19-A025-4F4F-9BE3-8FA69D999EA7}"/>
                </a:ext>
              </a:extLst>
            </p:cNvPr>
            <p:cNvSpPr txBox="1"/>
            <p:nvPr/>
          </p:nvSpPr>
          <p:spPr>
            <a:xfrm>
              <a:off x="9350218" y="3239142"/>
              <a:ext cx="1600654" cy="124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ar-SA" sz="3400" b="1" dirty="0" smtClean="0">
                  <a:solidFill>
                    <a:schemeClr val="bg1"/>
                  </a:solidFill>
                  <a:uFill>
                    <a:solidFill>
                      <a:srgbClr val="00B05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Simplified Arabic" panose="02020603050405020304" pitchFamily="18" charset="-78"/>
                </a:rPr>
                <a:t>1. الإدراك البصري  لرموز المكتوبة وتعرفها والنطق بها</a:t>
              </a:r>
              <a:endParaRPr lang="ar-SA" sz="3400" b="1" dirty="0">
                <a:solidFill>
                  <a:schemeClr val="bg1"/>
                </a:solidFill>
                <a:uFill>
                  <a:solidFill>
                    <a:srgbClr val="00B05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15" name="Group 89">
            <a:extLst>
              <a:ext uri="{FF2B5EF4-FFF2-40B4-BE49-F238E27FC236}">
                <a16:creationId xmlns:a16="http://schemas.microsoft.com/office/drawing/2014/main" xmlns="" id="{58448CDB-D5E1-49F5-A8F6-95B2AE73117A}"/>
              </a:ext>
            </a:extLst>
          </p:cNvPr>
          <p:cNvGrpSpPr/>
          <p:nvPr/>
        </p:nvGrpSpPr>
        <p:grpSpPr>
          <a:xfrm>
            <a:off x="5300942" y="-68260"/>
            <a:ext cx="3714288" cy="4051101"/>
            <a:chOff x="9257827" y="2762056"/>
            <a:chExt cx="1803480" cy="2057631"/>
          </a:xfrm>
        </p:grpSpPr>
        <p:grpSp>
          <p:nvGrpSpPr>
            <p:cNvPr id="16" name="Group 57">
              <a:extLst>
                <a:ext uri="{FF2B5EF4-FFF2-40B4-BE49-F238E27FC236}">
                  <a16:creationId xmlns:a16="http://schemas.microsoft.com/office/drawing/2014/main" xmlns="" id="{A6A288EE-0156-4D4B-B5DE-D33BF5D1D2CD}"/>
                </a:ext>
              </a:extLst>
            </p:cNvPr>
            <p:cNvGrpSpPr/>
            <p:nvPr/>
          </p:nvGrpSpPr>
          <p:grpSpPr>
            <a:xfrm rot="12600000">
              <a:off x="9308710" y="3051723"/>
              <a:ext cx="1752597" cy="1767964"/>
              <a:chOff x="2420610" y="2527613"/>
              <a:chExt cx="1752597" cy="1767964"/>
            </a:xfrm>
          </p:grpSpPr>
          <p:sp>
            <p:nvSpPr>
              <p:cNvPr id="19" name="Rectangle: Rounded Corners 58">
                <a:extLst>
                  <a:ext uri="{FF2B5EF4-FFF2-40B4-BE49-F238E27FC236}">
                    <a16:creationId xmlns:a16="http://schemas.microsoft.com/office/drawing/2014/main" xmlns="" id="{34A69AA4-7444-4E33-80BD-09131FE688AF}"/>
                  </a:ext>
                </a:extLst>
              </p:cNvPr>
              <p:cNvSpPr/>
              <p:nvPr/>
            </p:nvSpPr>
            <p:spPr>
              <a:xfrm>
                <a:off x="2420610" y="2527613"/>
                <a:ext cx="1631853" cy="1631853"/>
              </a:xfrm>
              <a:prstGeom prst="roundRect">
                <a:avLst/>
              </a:prstGeom>
              <a:gradFill flip="none" rotWithShape="1">
                <a:gsLst>
                  <a:gs pos="97000">
                    <a:schemeClr val="bg1">
                      <a:alpha val="0"/>
                    </a:schemeClr>
                  </a:gs>
                  <a:gs pos="0">
                    <a:schemeClr val="tx1">
                      <a:alpha val="18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: Rounded Corners 59">
                <a:extLst>
                  <a:ext uri="{FF2B5EF4-FFF2-40B4-BE49-F238E27FC236}">
                    <a16:creationId xmlns:a16="http://schemas.microsoft.com/office/drawing/2014/main" xmlns="" id="{B034FFAE-7D25-4AF7-9FC9-377CCB07D52F}"/>
                  </a:ext>
                </a:extLst>
              </p:cNvPr>
              <p:cNvSpPr/>
              <p:nvPr/>
            </p:nvSpPr>
            <p:spPr>
              <a:xfrm rot="5400000">
                <a:off x="2541354" y="2663724"/>
                <a:ext cx="1631853" cy="1631853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xmlns="" id="{E273E24B-C17C-412F-AD14-9827FBFCB800}"/>
                </a:ext>
              </a:extLst>
            </p:cNvPr>
            <p:cNvSpPr txBox="1"/>
            <p:nvPr/>
          </p:nvSpPr>
          <p:spPr>
            <a:xfrm rot="1800000">
              <a:off x="10051383" y="2762056"/>
              <a:ext cx="647583" cy="320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84">
              <a:extLst>
                <a:ext uri="{FF2B5EF4-FFF2-40B4-BE49-F238E27FC236}">
                  <a16:creationId xmlns:a16="http://schemas.microsoft.com/office/drawing/2014/main" xmlns="" id="{2743CB1D-DCB7-488A-97AC-7DE890B7E406}"/>
                </a:ext>
              </a:extLst>
            </p:cNvPr>
            <p:cNvSpPr txBox="1"/>
            <p:nvPr/>
          </p:nvSpPr>
          <p:spPr>
            <a:xfrm>
              <a:off x="9257827" y="3596469"/>
              <a:ext cx="1693161" cy="39779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ts val="4800"/>
                </a:lnSpc>
                <a:defRPr/>
              </a:pPr>
              <a:r>
                <a:rPr lang="ar-SA" sz="3400" b="1" dirty="0" smtClean="0">
                  <a:solidFill>
                    <a:schemeClr val="bg1"/>
                  </a:solidFill>
                  <a:uFill>
                    <a:solidFill>
                      <a:srgbClr val="00B05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Simplified Arabic" panose="02020603050405020304" pitchFamily="18" charset="-78"/>
                </a:rPr>
                <a:t>2. فهم المقروء</a:t>
              </a:r>
              <a:endParaRPr lang="ar-SA" sz="3400" b="1" dirty="0">
                <a:solidFill>
                  <a:schemeClr val="bg1"/>
                </a:solidFill>
                <a:uFill>
                  <a:solidFill>
                    <a:srgbClr val="00B05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21" name="Group 89">
            <a:extLst>
              <a:ext uri="{FF2B5EF4-FFF2-40B4-BE49-F238E27FC236}">
                <a16:creationId xmlns:a16="http://schemas.microsoft.com/office/drawing/2014/main" xmlns="" id="{261ADC1E-E738-4493-B321-9427C36868C2}"/>
              </a:ext>
            </a:extLst>
          </p:cNvPr>
          <p:cNvGrpSpPr/>
          <p:nvPr/>
        </p:nvGrpSpPr>
        <p:grpSpPr>
          <a:xfrm>
            <a:off x="3113624" y="2578074"/>
            <a:ext cx="3920981" cy="4245585"/>
            <a:chOff x="9231817" y="2762056"/>
            <a:chExt cx="1903837" cy="2156415"/>
          </a:xfrm>
        </p:grpSpPr>
        <p:grpSp>
          <p:nvGrpSpPr>
            <p:cNvPr id="22" name="Group 57">
              <a:extLst>
                <a:ext uri="{FF2B5EF4-FFF2-40B4-BE49-F238E27FC236}">
                  <a16:creationId xmlns:a16="http://schemas.microsoft.com/office/drawing/2014/main" xmlns="" id="{42BD1E85-30EB-4D5D-B201-AF7D98637FFC}"/>
                </a:ext>
              </a:extLst>
            </p:cNvPr>
            <p:cNvGrpSpPr/>
            <p:nvPr/>
          </p:nvGrpSpPr>
          <p:grpSpPr>
            <a:xfrm rot="12600000">
              <a:off x="9282236" y="3059030"/>
              <a:ext cx="1806346" cy="1859441"/>
              <a:chOff x="2366861" y="2436136"/>
              <a:chExt cx="1806346" cy="1859441"/>
            </a:xfrm>
          </p:grpSpPr>
          <p:sp>
            <p:nvSpPr>
              <p:cNvPr id="25" name="Rectangle: Rounded Corners 58">
                <a:extLst>
                  <a:ext uri="{FF2B5EF4-FFF2-40B4-BE49-F238E27FC236}">
                    <a16:creationId xmlns:a16="http://schemas.microsoft.com/office/drawing/2014/main" xmlns="" id="{2B61D7C2-6932-45DE-9FB6-C52A55D2199B}"/>
                  </a:ext>
                </a:extLst>
              </p:cNvPr>
              <p:cNvSpPr/>
              <p:nvPr/>
            </p:nvSpPr>
            <p:spPr>
              <a:xfrm>
                <a:off x="2366861" y="2436136"/>
                <a:ext cx="1631853" cy="1631853"/>
              </a:xfrm>
              <a:prstGeom prst="roundRect">
                <a:avLst/>
              </a:prstGeom>
              <a:gradFill flip="none" rotWithShape="1">
                <a:gsLst>
                  <a:gs pos="97000">
                    <a:schemeClr val="bg1">
                      <a:alpha val="0"/>
                    </a:schemeClr>
                  </a:gs>
                  <a:gs pos="0">
                    <a:schemeClr val="tx1">
                      <a:alpha val="18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: Rounded Corners 59">
                <a:extLst>
                  <a:ext uri="{FF2B5EF4-FFF2-40B4-BE49-F238E27FC236}">
                    <a16:creationId xmlns:a16="http://schemas.microsoft.com/office/drawing/2014/main" xmlns="" id="{090EC806-CC61-4A24-90EB-8F14FDAE73F6}"/>
                  </a:ext>
                </a:extLst>
              </p:cNvPr>
              <p:cNvSpPr/>
              <p:nvPr/>
            </p:nvSpPr>
            <p:spPr>
              <a:xfrm rot="5400000">
                <a:off x="2541354" y="2663724"/>
                <a:ext cx="1631853" cy="1631853"/>
              </a:xfrm>
              <a:prstGeom prst="roundRect">
                <a:avLst/>
              </a:prstGeom>
              <a:solidFill>
                <a:srgbClr val="800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64">
              <a:extLst>
                <a:ext uri="{FF2B5EF4-FFF2-40B4-BE49-F238E27FC236}">
                  <a16:creationId xmlns:a16="http://schemas.microsoft.com/office/drawing/2014/main" xmlns="" id="{E25EE726-8A00-49D2-A3B6-AB39C3769D79}"/>
                </a:ext>
              </a:extLst>
            </p:cNvPr>
            <p:cNvSpPr txBox="1"/>
            <p:nvPr/>
          </p:nvSpPr>
          <p:spPr>
            <a:xfrm rot="1800000">
              <a:off x="10051383" y="2762056"/>
              <a:ext cx="647583" cy="320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endParaRPr>
            </a:p>
          </p:txBody>
        </p:sp>
        <p:sp>
          <p:nvSpPr>
            <p:cNvPr id="24" name="TextBox 84">
              <a:extLst>
                <a:ext uri="{FF2B5EF4-FFF2-40B4-BE49-F238E27FC236}">
                  <a16:creationId xmlns:a16="http://schemas.microsoft.com/office/drawing/2014/main" xmlns="" id="{1CAE5285-B3CC-42A7-88B7-28684A1B465E}"/>
                </a:ext>
              </a:extLst>
            </p:cNvPr>
            <p:cNvSpPr txBox="1"/>
            <p:nvPr/>
          </p:nvSpPr>
          <p:spPr>
            <a:xfrm>
              <a:off x="9231817" y="3596592"/>
              <a:ext cx="1903837" cy="3459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A" sz="3400" b="1" dirty="0" smtClean="0">
                  <a:solidFill>
                    <a:schemeClr val="bg1"/>
                  </a:solidFill>
                  <a:uFill>
                    <a:solidFill>
                      <a:srgbClr val="00B05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Simplified Arabic" panose="02020603050405020304" pitchFamily="18" charset="-78"/>
                </a:rPr>
                <a:t>3. التفاعل مع المقروء</a:t>
              </a:r>
              <a:endParaRPr lang="ar-SA" sz="3400" b="1" dirty="0">
                <a:solidFill>
                  <a:schemeClr val="bg1"/>
                </a:solidFill>
                <a:uFill>
                  <a:solidFill>
                    <a:srgbClr val="00B05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27" name="Group 89">
            <a:extLst>
              <a:ext uri="{FF2B5EF4-FFF2-40B4-BE49-F238E27FC236}">
                <a16:creationId xmlns:a16="http://schemas.microsoft.com/office/drawing/2014/main" xmlns="" id="{80E38FA2-3246-44D6-9DE3-EFAF457ABCE0}"/>
              </a:ext>
            </a:extLst>
          </p:cNvPr>
          <p:cNvGrpSpPr/>
          <p:nvPr/>
        </p:nvGrpSpPr>
        <p:grpSpPr>
          <a:xfrm>
            <a:off x="571642" y="124044"/>
            <a:ext cx="3565652" cy="4135784"/>
            <a:chOff x="9304988" y="2725546"/>
            <a:chExt cx="1731307" cy="2100642"/>
          </a:xfrm>
        </p:grpSpPr>
        <p:grpSp>
          <p:nvGrpSpPr>
            <p:cNvPr id="28" name="Group 57">
              <a:extLst>
                <a:ext uri="{FF2B5EF4-FFF2-40B4-BE49-F238E27FC236}">
                  <a16:creationId xmlns:a16="http://schemas.microsoft.com/office/drawing/2014/main" xmlns="" id="{B44D17B8-54F0-4C49-A12D-E74DCD8691FE}"/>
                </a:ext>
              </a:extLst>
            </p:cNvPr>
            <p:cNvGrpSpPr/>
            <p:nvPr/>
          </p:nvGrpSpPr>
          <p:grpSpPr>
            <a:xfrm rot="12600000">
              <a:off x="9306970" y="3045017"/>
              <a:ext cx="1729325" cy="1781171"/>
              <a:chOff x="2443882" y="2514406"/>
              <a:chExt cx="1729325" cy="1781171"/>
            </a:xfrm>
          </p:grpSpPr>
          <p:sp>
            <p:nvSpPr>
              <p:cNvPr id="31" name="Rectangle: Rounded Corners 58">
                <a:extLst>
                  <a:ext uri="{FF2B5EF4-FFF2-40B4-BE49-F238E27FC236}">
                    <a16:creationId xmlns:a16="http://schemas.microsoft.com/office/drawing/2014/main" xmlns="" id="{7D221CC1-5B68-431F-BE5F-F7395811F6BD}"/>
                  </a:ext>
                </a:extLst>
              </p:cNvPr>
              <p:cNvSpPr/>
              <p:nvPr/>
            </p:nvSpPr>
            <p:spPr>
              <a:xfrm>
                <a:off x="2443882" y="2514406"/>
                <a:ext cx="1631853" cy="1631853"/>
              </a:xfrm>
              <a:prstGeom prst="roundRect">
                <a:avLst/>
              </a:prstGeom>
              <a:gradFill flip="none" rotWithShape="1">
                <a:gsLst>
                  <a:gs pos="97000">
                    <a:schemeClr val="bg1">
                      <a:alpha val="0"/>
                    </a:schemeClr>
                  </a:gs>
                  <a:gs pos="0">
                    <a:schemeClr val="tx1">
                      <a:alpha val="18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: Rounded Corners 59">
                <a:extLst>
                  <a:ext uri="{FF2B5EF4-FFF2-40B4-BE49-F238E27FC236}">
                    <a16:creationId xmlns:a16="http://schemas.microsoft.com/office/drawing/2014/main" xmlns="" id="{363C53C5-CB98-4FCD-BF8E-D8AE3F2BEB50}"/>
                  </a:ext>
                </a:extLst>
              </p:cNvPr>
              <p:cNvSpPr/>
              <p:nvPr/>
            </p:nvSpPr>
            <p:spPr>
              <a:xfrm rot="5400000">
                <a:off x="2541354" y="2663724"/>
                <a:ext cx="1631853" cy="1631853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xmlns="" id="{B32F86DD-9EBC-4297-9029-B16B559B4423}"/>
                </a:ext>
              </a:extLst>
            </p:cNvPr>
            <p:cNvSpPr txBox="1"/>
            <p:nvPr/>
          </p:nvSpPr>
          <p:spPr>
            <a:xfrm rot="1800000">
              <a:off x="9962563" y="2725546"/>
              <a:ext cx="647583" cy="320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endParaRPr>
            </a:p>
          </p:txBody>
        </p:sp>
        <p:sp>
          <p:nvSpPr>
            <p:cNvPr id="30" name="TextBox 84">
              <a:extLst>
                <a:ext uri="{FF2B5EF4-FFF2-40B4-BE49-F238E27FC236}">
                  <a16:creationId xmlns:a16="http://schemas.microsoft.com/office/drawing/2014/main" xmlns="" id="{CBAD8914-0129-49E3-B046-C5027EF09103}"/>
                </a:ext>
              </a:extLst>
            </p:cNvPr>
            <p:cNvSpPr txBox="1"/>
            <p:nvPr/>
          </p:nvSpPr>
          <p:spPr>
            <a:xfrm>
              <a:off x="9304988" y="3130954"/>
              <a:ext cx="1649556" cy="1641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ar-SA" sz="3400" b="1" dirty="0" smtClean="0">
                  <a:solidFill>
                    <a:schemeClr val="bg1"/>
                  </a:solidFill>
                  <a:uFill>
                    <a:solidFill>
                      <a:srgbClr val="00B05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Simplified Arabic" panose="02020603050405020304" pitchFamily="18" charset="-78"/>
                </a:rPr>
                <a:t>4. توظيف المقروء لحل المشكلات والتصرف في مواقف الحياة</a:t>
              </a:r>
              <a:endParaRPr lang="ar-SA" sz="3400" b="1" dirty="0">
                <a:solidFill>
                  <a:schemeClr val="bg1"/>
                </a:solidFill>
                <a:uFill>
                  <a:solidFill>
                    <a:srgbClr val="00B05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05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567608" y="1916832"/>
            <a:ext cx="692495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spc="50" dirty="0">
                <a:ln w="12700" cmpd="sng">
                  <a:solidFill>
                    <a:schemeClr val="tx1"/>
                  </a:solidFill>
                  <a:prstDash val="solid"/>
                </a:ln>
                <a:effectLst/>
              </a:rPr>
              <a:t>مع تمنياتي لكم بالتوفيق</a:t>
            </a:r>
          </a:p>
        </p:txBody>
      </p:sp>
    </p:spTree>
    <p:extLst>
      <p:ext uri="{BB962C8B-B14F-4D97-AF65-F5344CB8AC3E}">
        <p14:creationId xmlns:p14="http://schemas.microsoft.com/office/powerpoint/2010/main" val="89017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983062" y="476672"/>
            <a:ext cx="10225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بناء على ما سبق ذكره فإن القراءة تتضمن عملتين متصلتين:</a:t>
            </a:r>
            <a:endParaRPr lang="ar-SA" sz="40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618501137"/>
              </p:ext>
            </p:extLst>
          </p:nvPr>
        </p:nvGraphicFramePr>
        <p:xfrm>
          <a:off x="839231" y="1556792"/>
          <a:ext cx="1051353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30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DC8256-9E56-4E84-8C6C-683FB14B5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4BDC8256-9E56-4E84-8C6C-683FB14B5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DB07F9-2EE0-4E72-A9BD-6369EA657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6ADB07F9-2EE0-4E72-A9BD-6369EA657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D08D36-B527-47B8-A88D-04A371025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AED08D36-B527-47B8-A88D-04A371025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62572F-3184-453C-8325-6235B54B2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3062572F-3184-453C-8325-6235B54B2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تمرير عمودي 1"/>
          <p:cNvSpPr/>
          <p:nvPr/>
        </p:nvSpPr>
        <p:spPr>
          <a:xfrm>
            <a:off x="5951984" y="970344"/>
            <a:ext cx="4608512" cy="4684157"/>
          </a:xfrm>
          <a:prstGeom prst="verticalScrol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5400" b="1" dirty="0" smtClean="0">
                <a:solidFill>
                  <a:schemeClr val="bg1"/>
                </a:solidFill>
                <a:cs typeface="+mj-cs"/>
              </a:rPr>
              <a:t>الأهداف عامة لتدريس القراءة</a:t>
            </a:r>
            <a:endParaRPr lang="ar-SA" sz="5400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416" y="970344"/>
            <a:ext cx="5112568" cy="44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344360" y="260648"/>
            <a:ext cx="11251249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1. تدريب التلاميذ على سلامة النطق وحسن الداء وتمثيل  المعنى.</a:t>
            </a:r>
            <a:endParaRPr lang="ar-SA" sz="2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Google Shape;148;p2"/>
          <p:cNvSpPr/>
          <p:nvPr/>
        </p:nvSpPr>
        <p:spPr>
          <a:xfrm flipH="1">
            <a:off x="0" y="5453942"/>
            <a:ext cx="12192000" cy="1404058"/>
          </a:xfrm>
          <a:prstGeom prst="rtTriangle">
            <a:avLst/>
          </a:prstGeom>
          <a:solidFill>
            <a:srgbClr val="57C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2"/>
          <p:cNvSpPr/>
          <p:nvPr/>
        </p:nvSpPr>
        <p:spPr>
          <a:xfrm>
            <a:off x="0" y="5453942"/>
            <a:ext cx="12192000" cy="1404058"/>
          </a:xfrm>
          <a:prstGeom prst="rtTriangle">
            <a:avLst/>
          </a:prstGeom>
          <a:solidFill>
            <a:srgbClr val="1B32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902423" y="1107143"/>
            <a:ext cx="10693186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2. اكسابهم مفردات وجمل وأساليب جديدة.</a:t>
            </a:r>
            <a:endParaRPr lang="ar-SA" sz="2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902423" y="1953638"/>
            <a:ext cx="10693186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3. القدرة على التعبير والتواصل بلغة سليمة وبشكل جيد.</a:t>
            </a:r>
            <a:endParaRPr lang="ar-SA" sz="2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902423" y="2800133"/>
            <a:ext cx="10693186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4. اكساب التلاميذ مهارات واستراتيجيات التعامل مع المقروء.</a:t>
            </a:r>
            <a:endParaRPr lang="ar-SA" sz="2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902423" y="3646628"/>
            <a:ext cx="10693186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5. مساعدتهم على التذوق الجمالي للغة.</a:t>
            </a:r>
            <a:endParaRPr lang="ar-SA" sz="2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878213" y="4493123"/>
            <a:ext cx="10693186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6. التعرف على التراث الثقافي للمجتمع وتزويد التلاميذ بالمعارف الإنسانية.</a:t>
            </a:r>
            <a:endParaRPr lang="ar-SA" sz="2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921696" y="5339617"/>
            <a:ext cx="10693186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2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7. تعوي</a:t>
            </a:r>
            <a:r>
              <a:rPr lang="ar-SA" sz="2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د التلاميذ على مواجهة مواقف الحياة بشجاعة ومنه تعزيز الثقة بالنفس.</a:t>
            </a:r>
            <a:endParaRPr lang="ar-SA" sz="26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70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6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321001</TotalTime>
  <Words>2624</Words>
  <Application>Microsoft Office PowerPoint</Application>
  <PresentationFormat>ملء الشاشة</PresentationFormat>
  <Paragraphs>198</Paragraphs>
  <Slides>60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60</vt:i4>
      </vt:variant>
    </vt:vector>
  </HeadingPairs>
  <TitlesOfParts>
    <vt:vector size="75" baseType="lpstr">
      <vt:lpstr>Arial</vt:lpstr>
      <vt:lpstr>Arial Black</vt:lpstr>
      <vt:lpstr>Calibri</vt:lpstr>
      <vt:lpstr>Calibri Light</vt:lpstr>
      <vt:lpstr>DecoType Naskh Variants</vt:lpstr>
      <vt:lpstr>Hacen Casablanca Light</vt:lpstr>
      <vt:lpstr>Hand Of Sean</vt:lpstr>
      <vt:lpstr>Oswald</vt:lpstr>
      <vt:lpstr>PT Bold Heading</vt:lpstr>
      <vt:lpstr>Simplified Arabic</vt:lpstr>
      <vt:lpstr>Tahoma</vt:lpstr>
      <vt:lpstr>Times New Roman</vt:lpstr>
      <vt:lpstr>Wingdings</vt:lpstr>
      <vt:lpstr>نسق Office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Mariam</dc:creator>
  <cp:lastModifiedBy>BESAN</cp:lastModifiedBy>
  <cp:revision>130</cp:revision>
  <dcterms:created xsi:type="dcterms:W3CDTF">2013-10-25T09:06:28Z</dcterms:created>
  <dcterms:modified xsi:type="dcterms:W3CDTF">2022-10-19T21:38:57Z</dcterms:modified>
</cp:coreProperties>
</file>